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280" r:id="rId3"/>
    <p:sldId id="281" r:id="rId4"/>
    <p:sldId id="261" r:id="rId5"/>
    <p:sldId id="296" r:id="rId6"/>
    <p:sldId id="295" r:id="rId7"/>
    <p:sldId id="297" r:id="rId8"/>
    <p:sldId id="298" r:id="rId9"/>
    <p:sldId id="303" r:id="rId10"/>
    <p:sldId id="288" r:id="rId11"/>
    <p:sldId id="290" r:id="rId12"/>
    <p:sldId id="291" r:id="rId13"/>
    <p:sldId id="292" r:id="rId14"/>
    <p:sldId id="293" r:id="rId15"/>
    <p:sldId id="299" r:id="rId16"/>
    <p:sldId id="257" r:id="rId17"/>
    <p:sldId id="306" r:id="rId18"/>
    <p:sldId id="307" r:id="rId19"/>
    <p:sldId id="266" r:id="rId20"/>
    <p:sldId id="300" r:id="rId21"/>
    <p:sldId id="258" r:id="rId22"/>
    <p:sldId id="273" r:id="rId23"/>
    <p:sldId id="265" r:id="rId24"/>
    <p:sldId id="269" r:id="rId25"/>
    <p:sldId id="282" r:id="rId26"/>
    <p:sldId id="259" r:id="rId27"/>
    <p:sldId id="277" r:id="rId28"/>
    <p:sldId id="267" r:id="rId29"/>
    <p:sldId id="308" r:id="rId30"/>
    <p:sldId id="270" r:id="rId31"/>
    <p:sldId id="301" r:id="rId32"/>
    <p:sldId id="260" r:id="rId33"/>
    <p:sldId id="283" r:id="rId34"/>
    <p:sldId id="271" r:id="rId35"/>
    <p:sldId id="310" r:id="rId36"/>
    <p:sldId id="312" r:id="rId37"/>
    <p:sldId id="313" r:id="rId38"/>
    <p:sldId id="311" r:id="rId39"/>
    <p:sldId id="314" r:id="rId40"/>
    <p:sldId id="315" r:id="rId41"/>
    <p:sldId id="316" r:id="rId42"/>
    <p:sldId id="302" r:id="rId43"/>
    <p:sldId id="304" r:id="rId44"/>
    <p:sldId id="305" r:id="rId45"/>
    <p:sldId id="276" r:id="rId46"/>
    <p:sldId id="264" r:id="rId47"/>
    <p:sldId id="279" r:id="rId48"/>
    <p:sldId id="268" r:id="rId49"/>
    <p:sldId id="309" r:id="rId50"/>
    <p:sldId id="284" r:id="rId51"/>
    <p:sldId id="27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BC3748-4898-0E4D-90BF-965379DE4F5D}">
          <p14:sldIdLst>
            <p14:sldId id="256"/>
            <p14:sldId id="280"/>
            <p14:sldId id="281"/>
            <p14:sldId id="261"/>
            <p14:sldId id="296"/>
            <p14:sldId id="295"/>
            <p14:sldId id="297"/>
            <p14:sldId id="298"/>
            <p14:sldId id="303"/>
            <p14:sldId id="288"/>
            <p14:sldId id="290"/>
            <p14:sldId id="291"/>
            <p14:sldId id="292"/>
            <p14:sldId id="293"/>
            <p14:sldId id="299"/>
            <p14:sldId id="257"/>
            <p14:sldId id="306"/>
            <p14:sldId id="307"/>
            <p14:sldId id="266"/>
            <p14:sldId id="300"/>
            <p14:sldId id="258"/>
            <p14:sldId id="273"/>
            <p14:sldId id="265"/>
            <p14:sldId id="269"/>
            <p14:sldId id="282"/>
            <p14:sldId id="259"/>
            <p14:sldId id="277"/>
            <p14:sldId id="267"/>
            <p14:sldId id="308"/>
            <p14:sldId id="270"/>
            <p14:sldId id="301"/>
            <p14:sldId id="260"/>
            <p14:sldId id="283"/>
            <p14:sldId id="271"/>
            <p14:sldId id="310"/>
            <p14:sldId id="312"/>
            <p14:sldId id="313"/>
            <p14:sldId id="311"/>
            <p14:sldId id="314"/>
            <p14:sldId id="315"/>
            <p14:sldId id="316"/>
            <p14:sldId id="302"/>
            <p14:sldId id="304"/>
            <p14:sldId id="305"/>
            <p14:sldId id="276"/>
            <p14:sldId id="264"/>
            <p14:sldId id="279"/>
            <p14:sldId id="268"/>
            <p14:sldId id="309"/>
            <p14:sldId id="28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CBB9E1-20F6-E14C-B6D7-3DEEE85B6968}" v="1" dt="2020-09-23T15:55:02.459"/>
    <p1510:client id="{B981E574-9127-B747-A0D4-AAEE97E94625}" v="1" dt="2020-09-23T16:09:14.0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Jones" userId="f9ed118a-c4ba-4e58-ae89-19d3856cccb6" providerId="ADAL" clId="{B981E574-9127-B747-A0D4-AAEE97E94625}"/>
    <pc:docChg chg="custSel modSld">
      <pc:chgData name="Shawn Jones" userId="f9ed118a-c4ba-4e58-ae89-19d3856cccb6" providerId="ADAL" clId="{B981E574-9127-B747-A0D4-AAEE97E94625}" dt="2020-09-23T16:10:41.157" v="27" actId="33524"/>
      <pc:docMkLst>
        <pc:docMk/>
      </pc:docMkLst>
      <pc:sldChg chg="modSp mod">
        <pc:chgData name="Shawn Jones" userId="f9ed118a-c4ba-4e58-ae89-19d3856cccb6" providerId="ADAL" clId="{B981E574-9127-B747-A0D4-AAEE97E94625}" dt="2020-09-23T16:04:05.104" v="0" actId="20577"/>
        <pc:sldMkLst>
          <pc:docMk/>
          <pc:sldMk cId="2854585501" sldId="256"/>
        </pc:sldMkLst>
        <pc:spChg chg="mod">
          <ac:chgData name="Shawn Jones" userId="f9ed118a-c4ba-4e58-ae89-19d3856cccb6" providerId="ADAL" clId="{B981E574-9127-B747-A0D4-AAEE97E94625}" dt="2020-09-23T16:04:05.104" v="0" actId="20577"/>
          <ac:spMkLst>
            <pc:docMk/>
            <pc:sldMk cId="2854585501" sldId="256"/>
            <ac:spMk id="3" creationId="{3E2A55EC-7FFD-9642-8569-8AEDA82AF672}"/>
          </ac:spMkLst>
        </pc:spChg>
      </pc:sldChg>
      <pc:sldChg chg="modSp">
        <pc:chgData name="Shawn Jones" userId="f9ed118a-c4ba-4e58-ae89-19d3856cccb6" providerId="ADAL" clId="{B981E574-9127-B747-A0D4-AAEE97E94625}" dt="2020-09-23T16:09:14.038" v="26" actId="14100"/>
        <pc:sldMkLst>
          <pc:docMk/>
          <pc:sldMk cId="3898215290" sldId="267"/>
        </pc:sldMkLst>
        <pc:picChg chg="mod">
          <ac:chgData name="Shawn Jones" userId="f9ed118a-c4ba-4e58-ae89-19d3856cccb6" providerId="ADAL" clId="{B981E574-9127-B747-A0D4-AAEE97E94625}" dt="2020-09-23T16:09:14.038" v="26" actId="14100"/>
          <ac:picMkLst>
            <pc:docMk/>
            <pc:sldMk cId="3898215290" sldId="267"/>
            <ac:picMk id="5124" creationId="{90DC8CD3-EA4B-224F-BE9A-2CF9326D2F29}"/>
          </ac:picMkLst>
        </pc:picChg>
      </pc:sldChg>
      <pc:sldChg chg="modSp mod">
        <pc:chgData name="Shawn Jones" userId="f9ed118a-c4ba-4e58-ae89-19d3856cccb6" providerId="ADAL" clId="{B981E574-9127-B747-A0D4-AAEE97E94625}" dt="2020-09-23T16:05:03.213" v="24" actId="20577"/>
        <pc:sldMkLst>
          <pc:docMk/>
          <pc:sldMk cId="114655796" sldId="281"/>
        </pc:sldMkLst>
        <pc:spChg chg="mod">
          <ac:chgData name="Shawn Jones" userId="f9ed118a-c4ba-4e58-ae89-19d3856cccb6" providerId="ADAL" clId="{B981E574-9127-B747-A0D4-AAEE97E94625}" dt="2020-09-23T16:05:03.213" v="24" actId="20577"/>
          <ac:spMkLst>
            <pc:docMk/>
            <pc:sldMk cId="114655796" sldId="281"/>
            <ac:spMk id="7" creationId="{8BF15D4B-194A-0C4F-95EA-6404484B8847}"/>
          </ac:spMkLst>
        </pc:spChg>
      </pc:sldChg>
      <pc:sldChg chg="modSp mod">
        <pc:chgData name="Shawn Jones" userId="f9ed118a-c4ba-4e58-ae89-19d3856cccb6" providerId="ADAL" clId="{B981E574-9127-B747-A0D4-AAEE97E94625}" dt="2020-09-23T16:06:26.440" v="25" actId="1076"/>
        <pc:sldMkLst>
          <pc:docMk/>
          <pc:sldMk cId="4160243175" sldId="298"/>
        </pc:sldMkLst>
        <pc:spChg chg="mod">
          <ac:chgData name="Shawn Jones" userId="f9ed118a-c4ba-4e58-ae89-19d3856cccb6" providerId="ADAL" clId="{B981E574-9127-B747-A0D4-AAEE97E94625}" dt="2020-09-23T16:06:26.440" v="25" actId="1076"/>
          <ac:spMkLst>
            <pc:docMk/>
            <pc:sldMk cId="4160243175" sldId="298"/>
            <ac:spMk id="4" creationId="{A4A7AF78-CF8F-4343-9D6C-2C79373EC9A6}"/>
          </ac:spMkLst>
        </pc:spChg>
      </pc:sldChg>
      <pc:sldChg chg="modSp mod">
        <pc:chgData name="Shawn Jones" userId="f9ed118a-c4ba-4e58-ae89-19d3856cccb6" providerId="ADAL" clId="{B981E574-9127-B747-A0D4-AAEE97E94625}" dt="2020-09-23T16:10:41.157" v="27" actId="33524"/>
        <pc:sldMkLst>
          <pc:docMk/>
          <pc:sldMk cId="46169106" sldId="315"/>
        </pc:sldMkLst>
        <pc:spChg chg="mod">
          <ac:chgData name="Shawn Jones" userId="f9ed118a-c4ba-4e58-ae89-19d3856cccb6" providerId="ADAL" clId="{B981E574-9127-B747-A0D4-AAEE97E94625}" dt="2020-09-23T16:10:41.157" v="27" actId="33524"/>
          <ac:spMkLst>
            <pc:docMk/>
            <pc:sldMk cId="46169106" sldId="315"/>
            <ac:spMk id="3" creationId="{ED6AEE7B-6C61-EF48-987C-DEA6B96347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87DEA-36AD-D047-BDE8-C9A2E3DE845E}" type="datetimeFigureOut">
              <a:rPr lang="en-US" smtClean="0"/>
              <a:t>9/23/20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F9C4A0-F7EA-E74D-83D4-A81C273B296F}" type="slidenum">
              <a:rPr lang="en-US" smtClean="0"/>
              <a:t>‹#›</a:t>
            </a:fld>
            <a:endParaRPr lang="en-US"/>
          </a:p>
        </p:txBody>
      </p:sp>
    </p:spTree>
    <p:extLst>
      <p:ext uri="{BB962C8B-B14F-4D97-AF65-F5344CB8AC3E}">
        <p14:creationId xmlns:p14="http://schemas.microsoft.com/office/powerpoint/2010/main" val="3449313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3C062-D896-FE49-8F07-D94A48B199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6A862F-1FD6-5B4D-B10C-2F00431679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9C251D-4AC4-A342-9FDC-8569F7ADB017}"/>
              </a:ext>
            </a:extLst>
          </p:cNvPr>
          <p:cNvSpPr>
            <a:spLocks noGrp="1"/>
          </p:cNvSpPr>
          <p:nvPr>
            <p:ph type="dt" sz="half" idx="10"/>
          </p:nvPr>
        </p:nvSpPr>
        <p:spPr/>
        <p:txBody>
          <a:bodyPr/>
          <a:lstStyle/>
          <a:p>
            <a:fld id="{964E67EB-6E51-1B4E-B770-B7DC8170D49D}" type="datetime1">
              <a:rPr lang="en-US" smtClean="0"/>
              <a:t>9/23/20</a:t>
            </a:fld>
            <a:endParaRPr lang="en-US"/>
          </a:p>
        </p:txBody>
      </p:sp>
      <p:sp>
        <p:nvSpPr>
          <p:cNvPr id="5" name="Footer Placeholder 4">
            <a:extLst>
              <a:ext uri="{FF2B5EF4-FFF2-40B4-BE49-F238E27FC236}">
                <a16:creationId xmlns:a16="http://schemas.microsoft.com/office/drawing/2014/main" id="{46E6E60F-17A0-6047-B40F-E3D10525C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494E6-B93C-B54D-BD14-23CF2DA11C17}"/>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337789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0408-2F79-4047-9C89-F47BDC41AE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EE11BB-A69A-7946-920E-CBDAD03F17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BC975-8562-9A4C-A35B-A27F774EF273}"/>
              </a:ext>
            </a:extLst>
          </p:cNvPr>
          <p:cNvSpPr>
            <a:spLocks noGrp="1"/>
          </p:cNvSpPr>
          <p:nvPr>
            <p:ph type="dt" sz="half" idx="10"/>
          </p:nvPr>
        </p:nvSpPr>
        <p:spPr/>
        <p:txBody>
          <a:bodyPr/>
          <a:lstStyle/>
          <a:p>
            <a:fld id="{344F1C50-3839-C24F-945B-763B46C1DFCD}" type="datetime1">
              <a:rPr lang="en-US" smtClean="0"/>
              <a:t>9/23/20</a:t>
            </a:fld>
            <a:endParaRPr lang="en-US"/>
          </a:p>
        </p:txBody>
      </p:sp>
      <p:sp>
        <p:nvSpPr>
          <p:cNvPr id="5" name="Footer Placeholder 4">
            <a:extLst>
              <a:ext uri="{FF2B5EF4-FFF2-40B4-BE49-F238E27FC236}">
                <a16:creationId xmlns:a16="http://schemas.microsoft.com/office/drawing/2014/main" id="{727EA2C3-5FE2-A64A-AD85-CA364D2F2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C703B3-F6C3-3448-8233-9A749B8861E8}"/>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4053204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BD0F7F-7BD2-8D40-831C-6647F0D90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01D94C-C0E5-514F-B365-25542317E5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66E91-3E97-144A-8319-0BBE2CBB2C33}"/>
              </a:ext>
            </a:extLst>
          </p:cNvPr>
          <p:cNvSpPr>
            <a:spLocks noGrp="1"/>
          </p:cNvSpPr>
          <p:nvPr>
            <p:ph type="dt" sz="half" idx="10"/>
          </p:nvPr>
        </p:nvSpPr>
        <p:spPr/>
        <p:txBody>
          <a:bodyPr/>
          <a:lstStyle/>
          <a:p>
            <a:fld id="{E0CCCA7A-5A37-5046-8ADD-AF8A4AD31DA4}" type="datetime1">
              <a:rPr lang="en-US" smtClean="0"/>
              <a:t>9/23/20</a:t>
            </a:fld>
            <a:endParaRPr lang="en-US"/>
          </a:p>
        </p:txBody>
      </p:sp>
      <p:sp>
        <p:nvSpPr>
          <p:cNvPr id="5" name="Footer Placeholder 4">
            <a:extLst>
              <a:ext uri="{FF2B5EF4-FFF2-40B4-BE49-F238E27FC236}">
                <a16:creationId xmlns:a16="http://schemas.microsoft.com/office/drawing/2014/main" id="{B0977B20-A3BE-7A45-B61E-9E4DE7C5F0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4FA70B-455E-8B41-84CA-DB26FCCDBC16}"/>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4008228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3A25B-30C7-1A46-B3BC-F60D3BC015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5BD37B-8152-064E-BE92-529CE67DA7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01FDD-3818-6941-8A79-86B7A0212F9D}"/>
              </a:ext>
            </a:extLst>
          </p:cNvPr>
          <p:cNvSpPr>
            <a:spLocks noGrp="1"/>
          </p:cNvSpPr>
          <p:nvPr>
            <p:ph type="dt" sz="half" idx="10"/>
          </p:nvPr>
        </p:nvSpPr>
        <p:spPr/>
        <p:txBody>
          <a:bodyPr/>
          <a:lstStyle/>
          <a:p>
            <a:fld id="{727C1441-4146-774D-A968-E967EF535921}" type="datetime1">
              <a:rPr lang="en-US" smtClean="0"/>
              <a:t>9/23/20</a:t>
            </a:fld>
            <a:endParaRPr lang="en-US"/>
          </a:p>
        </p:txBody>
      </p:sp>
      <p:sp>
        <p:nvSpPr>
          <p:cNvPr id="5" name="Footer Placeholder 4">
            <a:extLst>
              <a:ext uri="{FF2B5EF4-FFF2-40B4-BE49-F238E27FC236}">
                <a16:creationId xmlns:a16="http://schemas.microsoft.com/office/drawing/2014/main" id="{F310FDF2-A3A2-D648-AE67-44879A7812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08F33-1D47-6F4F-85C4-4D5600B4A5A0}"/>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3615678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19CE4-B93C-A644-ABD9-9EB5696D8C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D1B9F0-E245-1447-8843-3A162C7795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FF0CA9-1F60-F34C-B682-03A73326B288}"/>
              </a:ext>
            </a:extLst>
          </p:cNvPr>
          <p:cNvSpPr>
            <a:spLocks noGrp="1"/>
          </p:cNvSpPr>
          <p:nvPr>
            <p:ph type="dt" sz="half" idx="10"/>
          </p:nvPr>
        </p:nvSpPr>
        <p:spPr/>
        <p:txBody>
          <a:bodyPr/>
          <a:lstStyle/>
          <a:p>
            <a:fld id="{6598BF54-3D99-A64F-B20D-2E97EF67799D}" type="datetime1">
              <a:rPr lang="en-US" smtClean="0"/>
              <a:t>9/23/20</a:t>
            </a:fld>
            <a:endParaRPr lang="en-US"/>
          </a:p>
        </p:txBody>
      </p:sp>
      <p:sp>
        <p:nvSpPr>
          <p:cNvPr id="5" name="Footer Placeholder 4">
            <a:extLst>
              <a:ext uri="{FF2B5EF4-FFF2-40B4-BE49-F238E27FC236}">
                <a16:creationId xmlns:a16="http://schemas.microsoft.com/office/drawing/2014/main" id="{9A254F1E-5958-3749-82CB-648E62179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CEBE6-2D9D-F64F-8039-0EA73EED07AF}"/>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4219171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A870-A2AF-614E-910B-07FF8D0C95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449198-A95A-5948-A390-D5A8BA8129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09F711-B602-CC4E-8061-764E4B42DF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589F7E-37C4-3B4D-ABAB-B045C9145E46}"/>
              </a:ext>
            </a:extLst>
          </p:cNvPr>
          <p:cNvSpPr>
            <a:spLocks noGrp="1"/>
          </p:cNvSpPr>
          <p:nvPr>
            <p:ph type="dt" sz="half" idx="10"/>
          </p:nvPr>
        </p:nvSpPr>
        <p:spPr/>
        <p:txBody>
          <a:bodyPr/>
          <a:lstStyle/>
          <a:p>
            <a:fld id="{85A43160-C322-A34C-BF83-472103318929}" type="datetime1">
              <a:rPr lang="en-US" smtClean="0"/>
              <a:t>9/23/20</a:t>
            </a:fld>
            <a:endParaRPr lang="en-US"/>
          </a:p>
        </p:txBody>
      </p:sp>
      <p:sp>
        <p:nvSpPr>
          <p:cNvPr id="6" name="Footer Placeholder 5">
            <a:extLst>
              <a:ext uri="{FF2B5EF4-FFF2-40B4-BE49-F238E27FC236}">
                <a16:creationId xmlns:a16="http://schemas.microsoft.com/office/drawing/2014/main" id="{25E4C8BC-103E-2D4F-A37A-C53FE4A6F9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D8C16B-B1A9-CA4C-BA82-6A846B18FF0F}"/>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3100708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D22F-0BF7-C94B-864A-90D11BEB64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DCB602-33C5-4841-8ABD-D2D484AB2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315C6E-8970-8643-9D22-C02AB41103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C4F7C-A00E-DA4F-AA37-03262823DC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932E60-23F7-4548-BE20-78FA977650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BE3355-1546-2542-8EC9-998D37D0F3EF}"/>
              </a:ext>
            </a:extLst>
          </p:cNvPr>
          <p:cNvSpPr>
            <a:spLocks noGrp="1"/>
          </p:cNvSpPr>
          <p:nvPr>
            <p:ph type="dt" sz="half" idx="10"/>
          </p:nvPr>
        </p:nvSpPr>
        <p:spPr/>
        <p:txBody>
          <a:bodyPr/>
          <a:lstStyle/>
          <a:p>
            <a:fld id="{704BAD8A-C476-8148-9DD1-3B86F434EE55}" type="datetime1">
              <a:rPr lang="en-US" smtClean="0"/>
              <a:t>9/23/20</a:t>
            </a:fld>
            <a:endParaRPr lang="en-US"/>
          </a:p>
        </p:txBody>
      </p:sp>
      <p:sp>
        <p:nvSpPr>
          <p:cNvPr id="8" name="Footer Placeholder 7">
            <a:extLst>
              <a:ext uri="{FF2B5EF4-FFF2-40B4-BE49-F238E27FC236}">
                <a16:creationId xmlns:a16="http://schemas.microsoft.com/office/drawing/2014/main" id="{5A1D60F3-AA65-404B-A40B-7425BAFDA5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150DD5-A5E7-9D4D-8539-337BBF2AB792}"/>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400858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6279D-9575-1C4A-B02B-1B016C1278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B78B42-81EB-6C4F-807B-928CF43480D9}"/>
              </a:ext>
            </a:extLst>
          </p:cNvPr>
          <p:cNvSpPr>
            <a:spLocks noGrp="1"/>
          </p:cNvSpPr>
          <p:nvPr>
            <p:ph type="dt" sz="half" idx="10"/>
          </p:nvPr>
        </p:nvSpPr>
        <p:spPr/>
        <p:txBody>
          <a:bodyPr/>
          <a:lstStyle/>
          <a:p>
            <a:fld id="{BE87BA81-E494-464C-B7BD-E7C95451DD11}" type="datetime1">
              <a:rPr lang="en-US" smtClean="0"/>
              <a:t>9/23/20</a:t>
            </a:fld>
            <a:endParaRPr lang="en-US"/>
          </a:p>
        </p:txBody>
      </p:sp>
      <p:sp>
        <p:nvSpPr>
          <p:cNvPr id="4" name="Footer Placeholder 3">
            <a:extLst>
              <a:ext uri="{FF2B5EF4-FFF2-40B4-BE49-F238E27FC236}">
                <a16:creationId xmlns:a16="http://schemas.microsoft.com/office/drawing/2014/main" id="{97AB113A-8C1B-8B40-BAFA-47C9DE1E7E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53CE4F-C6C9-6848-94E1-D116405673C8}"/>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873449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C047B-0C89-754A-9972-2227C87E58F2}"/>
              </a:ext>
            </a:extLst>
          </p:cNvPr>
          <p:cNvSpPr>
            <a:spLocks noGrp="1"/>
          </p:cNvSpPr>
          <p:nvPr>
            <p:ph type="dt" sz="half" idx="10"/>
          </p:nvPr>
        </p:nvSpPr>
        <p:spPr/>
        <p:txBody>
          <a:bodyPr/>
          <a:lstStyle/>
          <a:p>
            <a:fld id="{A2DDC84F-AB5D-F946-BCD3-FA4BAED3595B}" type="datetime1">
              <a:rPr lang="en-US" smtClean="0"/>
              <a:t>9/23/20</a:t>
            </a:fld>
            <a:endParaRPr lang="en-US"/>
          </a:p>
        </p:txBody>
      </p:sp>
      <p:sp>
        <p:nvSpPr>
          <p:cNvPr id="3" name="Footer Placeholder 2">
            <a:extLst>
              <a:ext uri="{FF2B5EF4-FFF2-40B4-BE49-F238E27FC236}">
                <a16:creationId xmlns:a16="http://schemas.microsoft.com/office/drawing/2014/main" id="{FE66BC20-47D2-484A-8BB0-41DA0FA2A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217C92-3B36-FC49-BDBE-799570E95975}"/>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1663733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62A9-FE56-A945-9A9C-890311964A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36482B-8635-BC48-A623-E96AB253E1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9AC33-3811-1A44-9FF7-E2028223BB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6399E-1E6D-014D-8286-014F8662BAFC}"/>
              </a:ext>
            </a:extLst>
          </p:cNvPr>
          <p:cNvSpPr>
            <a:spLocks noGrp="1"/>
          </p:cNvSpPr>
          <p:nvPr>
            <p:ph type="dt" sz="half" idx="10"/>
          </p:nvPr>
        </p:nvSpPr>
        <p:spPr/>
        <p:txBody>
          <a:bodyPr/>
          <a:lstStyle/>
          <a:p>
            <a:fld id="{8581183E-834D-8744-8B85-D2FF5A291990}" type="datetime1">
              <a:rPr lang="en-US" smtClean="0"/>
              <a:t>9/23/20</a:t>
            </a:fld>
            <a:endParaRPr lang="en-US"/>
          </a:p>
        </p:txBody>
      </p:sp>
      <p:sp>
        <p:nvSpPr>
          <p:cNvPr id="6" name="Footer Placeholder 5">
            <a:extLst>
              <a:ext uri="{FF2B5EF4-FFF2-40B4-BE49-F238E27FC236}">
                <a16:creationId xmlns:a16="http://schemas.microsoft.com/office/drawing/2014/main" id="{05EE4146-D574-5D49-893F-68479A544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A72546-EE37-A24D-89E8-1D8AE6B53746}"/>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3387028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1829-0881-3540-B8F7-91B2691C90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66CBC1-0EA4-E741-81BC-1B775AC8ED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6FE8AE-0221-DB41-8671-7A5E1FA7B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57BBAD-E0DC-8944-914C-523A0FFEA5AA}"/>
              </a:ext>
            </a:extLst>
          </p:cNvPr>
          <p:cNvSpPr>
            <a:spLocks noGrp="1"/>
          </p:cNvSpPr>
          <p:nvPr>
            <p:ph type="dt" sz="half" idx="10"/>
          </p:nvPr>
        </p:nvSpPr>
        <p:spPr/>
        <p:txBody>
          <a:bodyPr/>
          <a:lstStyle/>
          <a:p>
            <a:fld id="{275CB992-B827-B344-B2C0-DB6CE7D54F2E}" type="datetime1">
              <a:rPr lang="en-US" smtClean="0"/>
              <a:t>9/23/20</a:t>
            </a:fld>
            <a:endParaRPr lang="en-US"/>
          </a:p>
        </p:txBody>
      </p:sp>
      <p:sp>
        <p:nvSpPr>
          <p:cNvPr id="6" name="Footer Placeholder 5">
            <a:extLst>
              <a:ext uri="{FF2B5EF4-FFF2-40B4-BE49-F238E27FC236}">
                <a16:creationId xmlns:a16="http://schemas.microsoft.com/office/drawing/2014/main" id="{E524F0F3-078D-3F42-BEE7-6FF11AF32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0CA2A-4005-8F49-A186-4E1198361D73}"/>
              </a:ext>
            </a:extLst>
          </p:cNvPr>
          <p:cNvSpPr>
            <a:spLocks noGrp="1"/>
          </p:cNvSpPr>
          <p:nvPr>
            <p:ph type="sldNum" sz="quarter" idx="12"/>
          </p:nvPr>
        </p:nvSpPr>
        <p:spPr/>
        <p:txBody>
          <a:bodyPr/>
          <a:lstStyle/>
          <a:p>
            <a:fld id="{EDE91985-A632-1D4D-B6FC-C086B0CD5C3C}" type="slidenum">
              <a:rPr lang="en-US" smtClean="0"/>
              <a:t>‹#›</a:t>
            </a:fld>
            <a:endParaRPr lang="en-US"/>
          </a:p>
        </p:txBody>
      </p:sp>
    </p:spTree>
    <p:extLst>
      <p:ext uri="{BB962C8B-B14F-4D97-AF65-F5344CB8AC3E}">
        <p14:creationId xmlns:p14="http://schemas.microsoft.com/office/powerpoint/2010/main" val="1631606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7CEFE-86A9-0D45-A461-A1C9BC9F2D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DE5EF9-EE8B-AD45-8ED2-8843240577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D6EC9-4AA0-5F4A-896C-F785F0A344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ABDF9-3F7B-BA40-AC19-2A0BEFF2B725}" type="datetime1">
              <a:rPr lang="en-US" smtClean="0"/>
              <a:t>9/23/20</a:t>
            </a:fld>
            <a:endParaRPr lang="en-US"/>
          </a:p>
        </p:txBody>
      </p:sp>
      <p:sp>
        <p:nvSpPr>
          <p:cNvPr id="5" name="Footer Placeholder 4">
            <a:extLst>
              <a:ext uri="{FF2B5EF4-FFF2-40B4-BE49-F238E27FC236}">
                <a16:creationId xmlns:a16="http://schemas.microsoft.com/office/drawing/2014/main" id="{236257B0-B4F9-5644-AE97-5A337A783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1DBE15-B743-DA44-82B5-45DDC5A05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E91985-A632-1D4D-B6FC-C086B0CD5C3C}" type="slidenum">
              <a:rPr lang="en-US" smtClean="0"/>
              <a:t>‹#›</a:t>
            </a:fld>
            <a:endParaRPr lang="en-US"/>
          </a:p>
        </p:txBody>
      </p:sp>
    </p:spTree>
    <p:extLst>
      <p:ext uri="{BB962C8B-B14F-4D97-AF65-F5344CB8AC3E}">
        <p14:creationId xmlns:p14="http://schemas.microsoft.com/office/powerpoint/2010/main" val="3961193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tiff"/><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jpeg"/><Relationship Id="rId15" Type="http://schemas.openxmlformats.org/officeDocument/2006/relationships/image" Target="../media/image38.tiff"/><Relationship Id="rId10" Type="http://schemas.openxmlformats.org/officeDocument/2006/relationships/image" Target="../media/image33.png"/><Relationship Id="rId4" Type="http://schemas.openxmlformats.org/officeDocument/2006/relationships/image" Target="../media/image27.tiff"/><Relationship Id="rId9" Type="http://schemas.openxmlformats.org/officeDocument/2006/relationships/image" Target="../media/image32.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tiff"/></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78.tiff"/><Relationship Id="rId3" Type="http://schemas.openxmlformats.org/officeDocument/2006/relationships/image" Target="../media/image69.jpeg"/><Relationship Id="rId7" Type="http://schemas.openxmlformats.org/officeDocument/2006/relationships/image" Target="../media/image73.jpeg"/><Relationship Id="rId12" Type="http://schemas.openxmlformats.org/officeDocument/2006/relationships/image" Target="../media/image77.png"/><Relationship Id="rId2" Type="http://schemas.openxmlformats.org/officeDocument/2006/relationships/image" Target="../media/image59.png"/><Relationship Id="rId16"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72.tiff"/><Relationship Id="rId11" Type="http://schemas.openxmlformats.org/officeDocument/2006/relationships/image" Target="../media/image76.png"/><Relationship Id="rId5" Type="http://schemas.openxmlformats.org/officeDocument/2006/relationships/image" Target="../media/image71.jpeg"/><Relationship Id="rId15" Type="http://schemas.openxmlformats.org/officeDocument/2006/relationships/image" Target="../media/image80.jpeg"/><Relationship Id="rId10" Type="http://schemas.openxmlformats.org/officeDocument/2006/relationships/image" Target="../media/image75.tiff"/><Relationship Id="rId4" Type="http://schemas.openxmlformats.org/officeDocument/2006/relationships/image" Target="../media/image70.png"/><Relationship Id="rId9" Type="http://schemas.openxmlformats.org/officeDocument/2006/relationships/image" Target="../media/image74.tiff"/><Relationship Id="rId14" Type="http://schemas.openxmlformats.org/officeDocument/2006/relationships/image" Target="../media/image79.jpeg"/></Relationships>
</file>

<file path=ppt/slides/_rels/slide2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jpeg"/><Relationship Id="rId7" Type="http://schemas.openxmlformats.org/officeDocument/2006/relationships/image" Target="../media/image87.png"/><Relationship Id="rId2"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jpe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ytwerk.com/gpa/falsenaziquotations.htm" TargetMode="External"/><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1.png"/><Relationship Id="rId3" Type="http://schemas.openxmlformats.org/officeDocument/2006/relationships/image" Target="../media/image28.jpeg"/><Relationship Id="rId7" Type="http://schemas.openxmlformats.org/officeDocument/2006/relationships/image" Target="../media/image96.png"/><Relationship Id="rId12" Type="http://schemas.openxmlformats.org/officeDocument/2006/relationships/image" Target="../media/image100.jpe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99.tiff"/><Relationship Id="rId4" Type="http://schemas.openxmlformats.org/officeDocument/2006/relationships/image" Target="../media/image59.png"/><Relationship Id="rId9" Type="http://schemas.openxmlformats.org/officeDocument/2006/relationships/image" Target="../media/image98.jpe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9.tiff"/><Relationship Id="rId4" Type="http://schemas.openxmlformats.org/officeDocument/2006/relationships/image" Target="../media/image108.png"/></Relationships>
</file>

<file path=ppt/slides/_rels/slide3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4.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tiff"/><Relationship Id="rId9" Type="http://schemas.openxmlformats.org/officeDocument/2006/relationships/image" Target="../media/image1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43.xml.rels><?xml version="1.0" encoding="UTF-8" standalone="yes"?>
<Relationships xmlns="http://schemas.openxmlformats.org/package/2006/relationships"><Relationship Id="rId8" Type="http://schemas.openxmlformats.org/officeDocument/2006/relationships/image" Target="../media/image124.tiff"/><Relationship Id="rId13" Type="http://schemas.openxmlformats.org/officeDocument/2006/relationships/image" Target="../media/image129.jpeg"/><Relationship Id="rId3" Type="http://schemas.openxmlformats.org/officeDocument/2006/relationships/image" Target="../media/image123.tiff"/><Relationship Id="rId7" Type="http://schemas.openxmlformats.org/officeDocument/2006/relationships/image" Target="../media/image96.png"/><Relationship Id="rId12" Type="http://schemas.openxmlformats.org/officeDocument/2006/relationships/image" Target="../media/image128.jpeg"/><Relationship Id="rId2" Type="http://schemas.openxmlformats.org/officeDocument/2006/relationships/image" Target="../media/image122.jpe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127.jpeg"/><Relationship Id="rId5" Type="http://schemas.openxmlformats.org/officeDocument/2006/relationships/image" Target="../media/image59.png"/><Relationship Id="rId15" Type="http://schemas.openxmlformats.org/officeDocument/2006/relationships/image" Target="../media/image32.png"/><Relationship Id="rId10" Type="http://schemas.openxmlformats.org/officeDocument/2006/relationships/image" Target="../media/image126.jpeg"/><Relationship Id="rId4" Type="http://schemas.openxmlformats.org/officeDocument/2006/relationships/image" Target="../media/image80.jpeg"/><Relationship Id="rId9" Type="http://schemas.openxmlformats.org/officeDocument/2006/relationships/image" Target="../media/image125.jpeg"/><Relationship Id="rId1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hyperlink" Target="https://www.nytimes.com/interactive/2018/11/04/technology/jobs-not-mobs.html" TargetMode="Externa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6.jpeg"/><Relationship Id="rId7" Type="http://schemas.openxmlformats.org/officeDocument/2006/relationships/image" Target="../media/image138.png"/><Relationship Id="rId2" Type="http://schemas.openxmlformats.org/officeDocument/2006/relationships/image" Target="../media/image135.jpe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32.png"/><Relationship Id="rId10" Type="http://schemas.openxmlformats.org/officeDocument/2006/relationships/image" Target="../media/image141.jpeg"/><Relationship Id="rId4" Type="http://schemas.openxmlformats.org/officeDocument/2006/relationships/image" Target="../media/image59.png"/><Relationship Id="rId9" Type="http://schemas.openxmlformats.org/officeDocument/2006/relationships/image" Target="../media/image140.jpeg"/></Relationships>
</file>

<file path=ppt/slides/_rels/slide4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54.jpeg"/><Relationship Id="rId3" Type="http://schemas.openxmlformats.org/officeDocument/2006/relationships/image" Target="../media/image147.jpeg"/><Relationship Id="rId7" Type="http://schemas.openxmlformats.org/officeDocument/2006/relationships/image" Target="../media/image151.jpeg"/><Relationship Id="rId12" Type="http://schemas.openxmlformats.org/officeDocument/2006/relationships/image" Target="../media/image77.png"/><Relationship Id="rId2" Type="http://schemas.openxmlformats.org/officeDocument/2006/relationships/image" Target="../media/image146.png"/><Relationship Id="rId16"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50.jpeg"/><Relationship Id="rId11" Type="http://schemas.openxmlformats.org/officeDocument/2006/relationships/image" Target="../media/image153.png"/><Relationship Id="rId5" Type="http://schemas.openxmlformats.org/officeDocument/2006/relationships/image" Target="../media/image149.jpeg"/><Relationship Id="rId15" Type="http://schemas.openxmlformats.org/officeDocument/2006/relationships/image" Target="../media/image156.jpeg"/><Relationship Id="rId10" Type="http://schemas.openxmlformats.org/officeDocument/2006/relationships/image" Target="../media/image26.png"/><Relationship Id="rId4" Type="http://schemas.openxmlformats.org/officeDocument/2006/relationships/image" Target="../media/image148.png"/><Relationship Id="rId9" Type="http://schemas.openxmlformats.org/officeDocument/2006/relationships/image" Target="../media/image152.png"/><Relationship Id="rId14" Type="http://schemas.openxmlformats.org/officeDocument/2006/relationships/image" Target="../media/image155.jpeg"/></Relationships>
</file>

<file path=ppt/slides/_rels/slide48.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png"/></Relationships>
</file>

<file path=ppt/slides/_rels/slide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168.jpeg"/><Relationship Id="rId7" Type="http://schemas.openxmlformats.org/officeDocument/2006/relationships/image" Target="../media/image171.jpe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70.png"/><Relationship Id="rId11" Type="http://schemas.openxmlformats.org/officeDocument/2006/relationships/image" Target="../media/image174.jpeg"/><Relationship Id="rId5" Type="http://schemas.openxmlformats.org/officeDocument/2006/relationships/image" Target="../media/image31.tiff"/><Relationship Id="rId10" Type="http://schemas.openxmlformats.org/officeDocument/2006/relationships/image" Target="../media/image173.png"/><Relationship Id="rId4" Type="http://schemas.openxmlformats.org/officeDocument/2006/relationships/image" Target="../media/image169.tiff"/><Relationship Id="rId9" Type="http://schemas.openxmlformats.org/officeDocument/2006/relationships/image" Target="../media/image59.png"/></Relationships>
</file>

<file path=ppt/slides/_rels/slide51.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6.tiff"/><Relationship Id="rId7" Type="http://schemas.openxmlformats.org/officeDocument/2006/relationships/image" Target="../media/image178.tiff"/><Relationship Id="rId12" Type="http://schemas.openxmlformats.org/officeDocument/2006/relationships/image" Target="../media/image183.png"/><Relationship Id="rId2" Type="http://schemas.openxmlformats.org/officeDocument/2006/relationships/image" Target="../media/image175.tiff"/><Relationship Id="rId1" Type="http://schemas.openxmlformats.org/officeDocument/2006/relationships/slideLayout" Target="../slideLayouts/slideLayout2.xml"/><Relationship Id="rId6" Type="http://schemas.openxmlformats.org/officeDocument/2006/relationships/hyperlink" Target="https://www.nytimes.com/2018/12/17/us/russian-social-media-posts.html" TargetMode="External"/><Relationship Id="rId11" Type="http://schemas.openxmlformats.org/officeDocument/2006/relationships/image" Target="../media/image182.png"/><Relationship Id="rId5" Type="http://schemas.openxmlformats.org/officeDocument/2006/relationships/hyperlink" Target="https://money.cnn.com/2017/11/01/media/russian-facebook-ads-release-house-intelligence-committee/index.html" TargetMode="External"/><Relationship Id="rId10" Type="http://schemas.openxmlformats.org/officeDocument/2006/relationships/image" Target="../media/image181.png"/><Relationship Id="rId4" Type="http://schemas.openxmlformats.org/officeDocument/2006/relationships/image" Target="../media/image177.tiff"/><Relationship Id="rId9"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369E9-940C-4649-9D8B-A74625E54BBA}"/>
              </a:ext>
            </a:extLst>
          </p:cNvPr>
          <p:cNvSpPr>
            <a:spLocks noGrp="1"/>
          </p:cNvSpPr>
          <p:nvPr>
            <p:ph type="ctrTitle"/>
          </p:nvPr>
        </p:nvSpPr>
        <p:spPr/>
        <p:txBody>
          <a:bodyPr/>
          <a:lstStyle/>
          <a:p>
            <a:r>
              <a:rPr lang="en-US"/>
              <a:t>Source Hacking: Media Manipulation in Practice</a:t>
            </a:r>
          </a:p>
        </p:txBody>
      </p:sp>
      <p:sp>
        <p:nvSpPr>
          <p:cNvPr id="3" name="Subtitle 2">
            <a:extLst>
              <a:ext uri="{FF2B5EF4-FFF2-40B4-BE49-F238E27FC236}">
                <a16:creationId xmlns:a16="http://schemas.microsoft.com/office/drawing/2014/main" id="{3E2A55EC-7FFD-9642-8569-8AEDA82AF672}"/>
              </a:ext>
            </a:extLst>
          </p:cNvPr>
          <p:cNvSpPr>
            <a:spLocks noGrp="1"/>
          </p:cNvSpPr>
          <p:nvPr>
            <p:ph type="subTitle" idx="1"/>
          </p:nvPr>
        </p:nvSpPr>
        <p:spPr>
          <a:xfrm>
            <a:off x="1524000" y="3602038"/>
            <a:ext cx="9144000" cy="2754312"/>
          </a:xfrm>
        </p:spPr>
        <p:txBody>
          <a:bodyPr>
            <a:normAutofit/>
          </a:bodyPr>
          <a:lstStyle/>
          <a:p>
            <a:r>
              <a:rPr lang="en-US" dirty="0"/>
              <a:t>By Joan Donovan and Brian Friedberg</a:t>
            </a:r>
          </a:p>
          <a:p>
            <a:r>
              <a:rPr lang="en-US" dirty="0"/>
              <a:t>Harvard Kennedy School</a:t>
            </a:r>
          </a:p>
          <a:p>
            <a:endParaRPr lang="en-US" dirty="0"/>
          </a:p>
          <a:p>
            <a:r>
              <a:rPr lang="en-US" dirty="0"/>
              <a:t>Presented by Shawn M. Jones</a:t>
            </a:r>
          </a:p>
          <a:p>
            <a:r>
              <a:rPr lang="en-US" dirty="0"/>
              <a:t>Old Dominion University</a:t>
            </a:r>
          </a:p>
          <a:p>
            <a:r>
              <a:rPr lang="en-US" dirty="0"/>
              <a:t>CS 895: Web Archiving Forensics, Fall 2020</a:t>
            </a:r>
          </a:p>
        </p:txBody>
      </p:sp>
      <p:sp>
        <p:nvSpPr>
          <p:cNvPr id="4" name="Slide Number Placeholder 3">
            <a:extLst>
              <a:ext uri="{FF2B5EF4-FFF2-40B4-BE49-F238E27FC236}">
                <a16:creationId xmlns:a16="http://schemas.microsoft.com/office/drawing/2014/main" id="{C8DE4F05-ABFF-0D48-B509-0DDC1F39E1C2}"/>
              </a:ext>
            </a:extLst>
          </p:cNvPr>
          <p:cNvSpPr>
            <a:spLocks noGrp="1"/>
          </p:cNvSpPr>
          <p:nvPr>
            <p:ph type="sldNum" sz="quarter" idx="12"/>
          </p:nvPr>
        </p:nvSpPr>
        <p:spPr/>
        <p:txBody>
          <a:bodyPr/>
          <a:lstStyle/>
          <a:p>
            <a:fld id="{EDE91985-A632-1D4D-B6FC-C086B0CD5C3C}" type="slidenum">
              <a:rPr lang="en-US" smtClean="0"/>
              <a:t>1</a:t>
            </a:fld>
            <a:endParaRPr lang="en-US"/>
          </a:p>
        </p:txBody>
      </p:sp>
      <p:pic>
        <p:nvPicPr>
          <p:cNvPr id="5" name="Picture 4">
            <a:extLst>
              <a:ext uri="{FF2B5EF4-FFF2-40B4-BE49-F238E27FC236}">
                <a16:creationId xmlns:a16="http://schemas.microsoft.com/office/drawing/2014/main" id="{259973A8-C205-A745-9A5B-0A091EB0EEE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839" y="162288"/>
            <a:ext cx="2062214" cy="3165499"/>
          </a:xfrm>
          <a:prstGeom prst="rect">
            <a:avLst/>
          </a:prstGeom>
        </p:spPr>
      </p:pic>
      <p:pic>
        <p:nvPicPr>
          <p:cNvPr id="6" name="Picture 5">
            <a:extLst>
              <a:ext uri="{FF2B5EF4-FFF2-40B4-BE49-F238E27FC236}">
                <a16:creationId xmlns:a16="http://schemas.microsoft.com/office/drawing/2014/main" id="{39144A1B-9F01-1540-9D57-4857E3535E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03447" y="263501"/>
            <a:ext cx="2053714" cy="3165499"/>
          </a:xfrm>
          <a:prstGeom prst="rect">
            <a:avLst/>
          </a:prstGeom>
        </p:spPr>
      </p:pic>
    </p:spTree>
    <p:extLst>
      <p:ext uri="{BB962C8B-B14F-4D97-AF65-F5344CB8AC3E}">
        <p14:creationId xmlns:p14="http://schemas.microsoft.com/office/powerpoint/2010/main" val="2854585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We will cover case studies of four </a:t>
            </a:r>
            <a:br>
              <a:rPr lang="en-US"/>
            </a:br>
            <a:r>
              <a:rPr lang="en-US"/>
              <a:t>source hacking techniques</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a:t>Viral Sloganeering</a:t>
            </a:r>
          </a:p>
          <a:p>
            <a:pPr lvl="1"/>
            <a:r>
              <a:rPr lang="en-US"/>
              <a:t>“repackaging reactionary talking points for social media and press amplification”</a:t>
            </a:r>
          </a:p>
          <a:p>
            <a:pPr marL="514350" indent="-514350">
              <a:buFont typeface="+mj-lt"/>
              <a:buAutoNum type="arabicPeriod"/>
            </a:pPr>
            <a:r>
              <a:rPr lang="en-US"/>
              <a:t>Leak Forgery</a:t>
            </a:r>
          </a:p>
          <a:p>
            <a:pPr lvl="1"/>
            <a:r>
              <a:rPr lang="en-US"/>
              <a:t>“prompting a media spectacle by sharing forged documents”</a:t>
            </a:r>
          </a:p>
          <a:p>
            <a:pPr marL="514350" indent="-514350">
              <a:buFont typeface="+mj-lt"/>
              <a:buAutoNum type="arabicPeriod"/>
            </a:pPr>
            <a:r>
              <a:rPr lang="en-US"/>
              <a:t>Evidence Collages</a:t>
            </a:r>
          </a:p>
          <a:p>
            <a:pPr lvl="1"/>
            <a:r>
              <a:rPr lang="en-US"/>
              <a:t>“compiling information from multiple sources into a single, shareable document, usually as an image”</a:t>
            </a:r>
          </a:p>
          <a:p>
            <a:pPr marL="514350" indent="-514350">
              <a:buFont typeface="+mj-lt"/>
              <a:buAutoNum type="arabicPeriod"/>
            </a:pPr>
            <a:r>
              <a:rPr lang="en-US"/>
              <a:t>Keyword Squatting</a:t>
            </a:r>
          </a:p>
          <a:p>
            <a:pPr lvl="1"/>
            <a:r>
              <a:rPr lang="en-US"/>
              <a:t>the strategic domination of keywords and </a:t>
            </a:r>
            <a:r>
              <a:rPr lang="en-US" err="1"/>
              <a:t>sockpuppet</a:t>
            </a:r>
            <a:r>
              <a:rPr lang="en-US"/>
              <a:t> accounts to misrepresent groups or individuals</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10</a:t>
            </a:fld>
            <a:endParaRPr lang="en-US"/>
          </a:p>
        </p:txBody>
      </p:sp>
      <p:pic>
        <p:nvPicPr>
          <p:cNvPr id="5" name="Picture 4">
            <a:extLst>
              <a:ext uri="{FF2B5EF4-FFF2-40B4-BE49-F238E27FC236}">
                <a16:creationId xmlns:a16="http://schemas.microsoft.com/office/drawing/2014/main" id="{4D5D700E-E15F-3B4A-9C0C-32B45182D89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49515" y="2065084"/>
            <a:ext cx="5715953" cy="2727832"/>
          </a:xfrm>
          <a:prstGeom prst="rect">
            <a:avLst/>
          </a:prstGeom>
        </p:spPr>
      </p:pic>
      <p:pic>
        <p:nvPicPr>
          <p:cNvPr id="10" name="Picture 9">
            <a:extLst>
              <a:ext uri="{FF2B5EF4-FFF2-40B4-BE49-F238E27FC236}">
                <a16:creationId xmlns:a16="http://schemas.microsoft.com/office/drawing/2014/main" id="{1FB88F02-64A8-BF43-A866-054F44F41F10}"/>
              </a:ext>
            </a:extLst>
          </p:cNvPr>
          <p:cNvPicPr>
            <a:picLocks noChangeAspect="1"/>
          </p:cNvPicPr>
          <p:nvPr/>
        </p:nvPicPr>
        <p:blipFill>
          <a:blip r:embed="rId3"/>
          <a:stretch>
            <a:fillRect/>
          </a:stretch>
        </p:blipFill>
        <p:spPr>
          <a:xfrm>
            <a:off x="7463883" y="942811"/>
            <a:ext cx="4175539" cy="5549596"/>
          </a:xfrm>
          <a:prstGeom prst="rect">
            <a:avLst/>
          </a:prstGeom>
        </p:spPr>
      </p:pic>
      <p:pic>
        <p:nvPicPr>
          <p:cNvPr id="7" name="Picture 6">
            <a:extLst>
              <a:ext uri="{FF2B5EF4-FFF2-40B4-BE49-F238E27FC236}">
                <a16:creationId xmlns:a16="http://schemas.microsoft.com/office/drawing/2014/main" id="{80A56725-0C12-3C48-A672-532B0F7CFA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88912" y="138500"/>
            <a:ext cx="3171908" cy="6206368"/>
          </a:xfrm>
          <a:prstGeom prst="rect">
            <a:avLst/>
          </a:prstGeom>
        </p:spPr>
      </p:pic>
      <p:pic>
        <p:nvPicPr>
          <p:cNvPr id="9" name="Picture 8">
            <a:extLst>
              <a:ext uri="{FF2B5EF4-FFF2-40B4-BE49-F238E27FC236}">
                <a16:creationId xmlns:a16="http://schemas.microsoft.com/office/drawing/2014/main" id="{9DD7FAB4-DF5B-E54A-B5F5-B9864291FE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75395" y="3676376"/>
            <a:ext cx="4001770" cy="2525310"/>
          </a:xfrm>
          <a:prstGeom prst="rect">
            <a:avLst/>
          </a:prstGeom>
        </p:spPr>
      </p:pic>
    </p:spTree>
    <p:extLst>
      <p:ext uri="{BB962C8B-B14F-4D97-AF65-F5344CB8AC3E}">
        <p14:creationId xmlns:p14="http://schemas.microsoft.com/office/powerpoint/2010/main" val="142324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We will cover case studies of four </a:t>
            </a:r>
            <a:br>
              <a:rPr lang="en-US"/>
            </a:br>
            <a:r>
              <a:rPr lang="en-US"/>
              <a:t>source hacking techniques</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b="1"/>
              <a:t>Viral Sloganeering</a:t>
            </a:r>
          </a:p>
          <a:p>
            <a:pPr lvl="1"/>
            <a:r>
              <a:rPr lang="en-US" b="1"/>
              <a:t>“repackaging reactionary talking points for social media and press amplification”</a:t>
            </a:r>
          </a:p>
          <a:p>
            <a:pPr marL="514350" indent="-514350">
              <a:buFont typeface="+mj-lt"/>
              <a:buAutoNum type="arabicPeriod"/>
            </a:pPr>
            <a:r>
              <a:rPr lang="en-US"/>
              <a:t>Leak Forgery</a:t>
            </a:r>
          </a:p>
          <a:p>
            <a:pPr lvl="1"/>
            <a:r>
              <a:rPr lang="en-US"/>
              <a:t>“prompting a media spectacle by sharing forged documents”</a:t>
            </a:r>
          </a:p>
          <a:p>
            <a:pPr marL="514350" indent="-514350">
              <a:buFont typeface="+mj-lt"/>
              <a:buAutoNum type="arabicPeriod"/>
            </a:pPr>
            <a:r>
              <a:rPr lang="en-US"/>
              <a:t>Evidence Collages</a:t>
            </a:r>
          </a:p>
          <a:p>
            <a:pPr lvl="1"/>
            <a:r>
              <a:rPr lang="en-US"/>
              <a:t>“compiling information from multiple sources into a single, shareable document, usually as an image”</a:t>
            </a:r>
          </a:p>
          <a:p>
            <a:pPr marL="514350" indent="-514350">
              <a:buFont typeface="+mj-lt"/>
              <a:buAutoNum type="arabicPeriod"/>
            </a:pPr>
            <a:r>
              <a:rPr lang="en-US"/>
              <a:t>Keyword Squatting</a:t>
            </a:r>
          </a:p>
          <a:p>
            <a:pPr lvl="1"/>
            <a:r>
              <a:rPr lang="en-US"/>
              <a:t>the strategic domination of keywords and </a:t>
            </a:r>
            <a:r>
              <a:rPr lang="en-US" err="1"/>
              <a:t>sockpuppet</a:t>
            </a:r>
            <a:r>
              <a:rPr lang="en-US"/>
              <a:t> accounts to misrepresent groups or individuals</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11</a:t>
            </a:fld>
            <a:endParaRPr lang="en-US"/>
          </a:p>
        </p:txBody>
      </p:sp>
      <p:sp>
        <p:nvSpPr>
          <p:cNvPr id="6" name="Rectangle 5">
            <a:extLst>
              <a:ext uri="{FF2B5EF4-FFF2-40B4-BE49-F238E27FC236}">
                <a16:creationId xmlns:a16="http://schemas.microsoft.com/office/drawing/2014/main" id="{EDB2DD12-BC45-9A4E-82EA-B67057017113}"/>
              </a:ext>
            </a:extLst>
          </p:cNvPr>
          <p:cNvSpPr/>
          <p:nvPr/>
        </p:nvSpPr>
        <p:spPr>
          <a:xfrm>
            <a:off x="838199" y="1690688"/>
            <a:ext cx="5311315" cy="1087413"/>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CDAFB52-85FE-A541-A5A5-83B745C60D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75395" y="3676376"/>
            <a:ext cx="4001770" cy="2525310"/>
          </a:xfrm>
          <a:prstGeom prst="rect">
            <a:avLst/>
          </a:prstGeom>
        </p:spPr>
      </p:pic>
    </p:spTree>
    <p:extLst>
      <p:ext uri="{BB962C8B-B14F-4D97-AF65-F5344CB8AC3E}">
        <p14:creationId xmlns:p14="http://schemas.microsoft.com/office/powerpoint/2010/main" val="434880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We will cover case studies of four </a:t>
            </a:r>
            <a:br>
              <a:rPr lang="en-US"/>
            </a:br>
            <a:r>
              <a:rPr lang="en-US"/>
              <a:t>source hacking techniques</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a:t>Viral Sloganeering</a:t>
            </a:r>
          </a:p>
          <a:p>
            <a:pPr lvl="1"/>
            <a:r>
              <a:rPr lang="en-US"/>
              <a:t>“repackaging reactionary talking points for social media and press amplification”</a:t>
            </a:r>
          </a:p>
          <a:p>
            <a:pPr marL="514350" indent="-514350">
              <a:buFont typeface="+mj-lt"/>
              <a:buAutoNum type="arabicPeriod"/>
            </a:pPr>
            <a:r>
              <a:rPr lang="en-US" b="1"/>
              <a:t>Leak Forgery</a:t>
            </a:r>
          </a:p>
          <a:p>
            <a:pPr lvl="1"/>
            <a:r>
              <a:rPr lang="en-US" b="1"/>
              <a:t>“prompting a media spectacle by sharing forged documents”</a:t>
            </a:r>
          </a:p>
          <a:p>
            <a:pPr marL="514350" indent="-514350">
              <a:buFont typeface="+mj-lt"/>
              <a:buAutoNum type="arabicPeriod"/>
            </a:pPr>
            <a:r>
              <a:rPr lang="en-US"/>
              <a:t>Evidence Collages</a:t>
            </a:r>
          </a:p>
          <a:p>
            <a:pPr lvl="1"/>
            <a:r>
              <a:rPr lang="en-US"/>
              <a:t>“compiling information from multiple sources into a single, shareable document, usually as an image”</a:t>
            </a:r>
          </a:p>
          <a:p>
            <a:pPr marL="514350" indent="-514350">
              <a:buFont typeface="+mj-lt"/>
              <a:buAutoNum type="arabicPeriod"/>
            </a:pPr>
            <a:r>
              <a:rPr lang="en-US"/>
              <a:t>Keyword Squatting</a:t>
            </a:r>
          </a:p>
          <a:p>
            <a:pPr lvl="1"/>
            <a:r>
              <a:rPr lang="en-US"/>
              <a:t>the strategic domination of keywords and </a:t>
            </a:r>
            <a:r>
              <a:rPr lang="en-US" err="1"/>
              <a:t>sockpuppet</a:t>
            </a:r>
            <a:r>
              <a:rPr lang="en-US"/>
              <a:t> accounts to misrepresent groups or individuals</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12</a:t>
            </a:fld>
            <a:endParaRPr lang="en-US"/>
          </a:p>
        </p:txBody>
      </p:sp>
      <p:sp>
        <p:nvSpPr>
          <p:cNvPr id="5" name="Rectangle 4">
            <a:extLst>
              <a:ext uri="{FF2B5EF4-FFF2-40B4-BE49-F238E27FC236}">
                <a16:creationId xmlns:a16="http://schemas.microsoft.com/office/drawing/2014/main" id="{BBB99DBF-AAFB-2345-9EB5-B80C266A6798}"/>
              </a:ext>
            </a:extLst>
          </p:cNvPr>
          <p:cNvSpPr/>
          <p:nvPr/>
        </p:nvSpPr>
        <p:spPr>
          <a:xfrm>
            <a:off x="811442" y="2765502"/>
            <a:ext cx="5311315" cy="986472"/>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C397C5A-0933-124C-B2B6-8707852C34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88912" y="138500"/>
            <a:ext cx="3171908" cy="6206368"/>
          </a:xfrm>
          <a:prstGeom prst="rect">
            <a:avLst/>
          </a:prstGeom>
        </p:spPr>
      </p:pic>
    </p:spTree>
    <p:extLst>
      <p:ext uri="{BB962C8B-B14F-4D97-AF65-F5344CB8AC3E}">
        <p14:creationId xmlns:p14="http://schemas.microsoft.com/office/powerpoint/2010/main" val="77554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We will cover case studies of four </a:t>
            </a:r>
            <a:br>
              <a:rPr lang="en-US"/>
            </a:br>
            <a:r>
              <a:rPr lang="en-US"/>
              <a:t>source hacking techniques</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a:t>Viral Sloganeering</a:t>
            </a:r>
          </a:p>
          <a:p>
            <a:pPr lvl="1"/>
            <a:r>
              <a:rPr lang="en-US"/>
              <a:t>“repackaging reactionary talking points for social media and press amplification”</a:t>
            </a:r>
          </a:p>
          <a:p>
            <a:pPr marL="514350" indent="-514350">
              <a:buFont typeface="+mj-lt"/>
              <a:buAutoNum type="arabicPeriod"/>
            </a:pPr>
            <a:r>
              <a:rPr lang="en-US"/>
              <a:t>Leak Forgery</a:t>
            </a:r>
          </a:p>
          <a:p>
            <a:pPr lvl="1"/>
            <a:r>
              <a:rPr lang="en-US"/>
              <a:t>“prompting a media spectacle by sharing forged documents”</a:t>
            </a:r>
          </a:p>
          <a:p>
            <a:pPr marL="514350" indent="-514350">
              <a:buFont typeface="+mj-lt"/>
              <a:buAutoNum type="arabicPeriod"/>
            </a:pPr>
            <a:r>
              <a:rPr lang="en-US" b="1"/>
              <a:t>Evidence Collages</a:t>
            </a:r>
          </a:p>
          <a:p>
            <a:pPr lvl="1"/>
            <a:r>
              <a:rPr lang="en-US" b="1"/>
              <a:t>“compiling information from multiple sources into a single, shareable document, usually as an image”</a:t>
            </a:r>
          </a:p>
          <a:p>
            <a:pPr marL="514350" indent="-514350">
              <a:buFont typeface="+mj-lt"/>
              <a:buAutoNum type="arabicPeriod"/>
            </a:pPr>
            <a:r>
              <a:rPr lang="en-US"/>
              <a:t>Keyword Squatting</a:t>
            </a:r>
          </a:p>
          <a:p>
            <a:pPr lvl="1"/>
            <a:r>
              <a:rPr lang="en-US"/>
              <a:t>the strategic domination of keywords and </a:t>
            </a:r>
            <a:r>
              <a:rPr lang="en-US" err="1"/>
              <a:t>sockpuppet</a:t>
            </a:r>
            <a:r>
              <a:rPr lang="en-US"/>
              <a:t> accounts to misrepresent groups or individuals</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13</a:t>
            </a:fld>
            <a:endParaRPr lang="en-US"/>
          </a:p>
        </p:txBody>
      </p:sp>
      <p:sp>
        <p:nvSpPr>
          <p:cNvPr id="5" name="Rectangle 4">
            <a:extLst>
              <a:ext uri="{FF2B5EF4-FFF2-40B4-BE49-F238E27FC236}">
                <a16:creationId xmlns:a16="http://schemas.microsoft.com/office/drawing/2014/main" id="{0823C23A-1E45-E245-8306-F3739922A71E}"/>
              </a:ext>
            </a:extLst>
          </p:cNvPr>
          <p:cNvSpPr/>
          <p:nvPr/>
        </p:nvSpPr>
        <p:spPr>
          <a:xfrm>
            <a:off x="784685" y="3705342"/>
            <a:ext cx="5311315" cy="1230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ACD8B4D-F078-8344-91FD-64022A5EC722}"/>
              </a:ext>
            </a:extLst>
          </p:cNvPr>
          <p:cNvPicPr>
            <a:picLocks noChangeAspect="1"/>
          </p:cNvPicPr>
          <p:nvPr/>
        </p:nvPicPr>
        <p:blipFill>
          <a:blip r:embed="rId2"/>
          <a:stretch>
            <a:fillRect/>
          </a:stretch>
        </p:blipFill>
        <p:spPr>
          <a:xfrm>
            <a:off x="7463883" y="942811"/>
            <a:ext cx="4175539" cy="5549596"/>
          </a:xfrm>
          <a:prstGeom prst="rect">
            <a:avLst/>
          </a:prstGeom>
        </p:spPr>
      </p:pic>
    </p:spTree>
    <p:extLst>
      <p:ext uri="{BB962C8B-B14F-4D97-AF65-F5344CB8AC3E}">
        <p14:creationId xmlns:p14="http://schemas.microsoft.com/office/powerpoint/2010/main" val="58903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We will cover case studies of four </a:t>
            </a:r>
            <a:br>
              <a:rPr lang="en-US"/>
            </a:br>
            <a:r>
              <a:rPr lang="en-US"/>
              <a:t>source hacking techniques</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a:t>Viral Sloganeering</a:t>
            </a:r>
          </a:p>
          <a:p>
            <a:pPr lvl="1"/>
            <a:r>
              <a:rPr lang="en-US"/>
              <a:t>“repackaging reactionary talking points for social media and press amplification”</a:t>
            </a:r>
          </a:p>
          <a:p>
            <a:pPr marL="514350" indent="-514350">
              <a:buFont typeface="+mj-lt"/>
              <a:buAutoNum type="arabicPeriod"/>
            </a:pPr>
            <a:r>
              <a:rPr lang="en-US"/>
              <a:t>Leak Forgery</a:t>
            </a:r>
          </a:p>
          <a:p>
            <a:pPr lvl="1"/>
            <a:r>
              <a:rPr lang="en-US"/>
              <a:t>“prompting a media spectacle by sharing forged documents”</a:t>
            </a:r>
          </a:p>
          <a:p>
            <a:pPr marL="514350" indent="-514350">
              <a:buFont typeface="+mj-lt"/>
              <a:buAutoNum type="arabicPeriod"/>
            </a:pPr>
            <a:r>
              <a:rPr lang="en-US"/>
              <a:t>Evidence Collages</a:t>
            </a:r>
          </a:p>
          <a:p>
            <a:pPr lvl="1"/>
            <a:r>
              <a:rPr lang="en-US"/>
              <a:t>“compiling information from multiple sources into a single, shareable document, usually as an image”</a:t>
            </a:r>
          </a:p>
          <a:p>
            <a:pPr marL="514350" indent="-514350">
              <a:buFont typeface="+mj-lt"/>
              <a:buAutoNum type="arabicPeriod"/>
            </a:pPr>
            <a:r>
              <a:rPr lang="en-US" b="1"/>
              <a:t>Keyword Squatting</a:t>
            </a:r>
          </a:p>
          <a:p>
            <a:pPr lvl="1"/>
            <a:r>
              <a:rPr lang="en-US" b="1"/>
              <a:t>the strategic domination of keywords and </a:t>
            </a:r>
            <a:r>
              <a:rPr lang="en-US" b="1" err="1"/>
              <a:t>sockpuppet</a:t>
            </a:r>
            <a:r>
              <a:rPr lang="en-US" b="1"/>
              <a:t> accounts to misrepresent groups or individuals</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14</a:t>
            </a:fld>
            <a:endParaRPr lang="en-US"/>
          </a:p>
        </p:txBody>
      </p:sp>
      <p:sp>
        <p:nvSpPr>
          <p:cNvPr id="5" name="Rectangle 4">
            <a:extLst>
              <a:ext uri="{FF2B5EF4-FFF2-40B4-BE49-F238E27FC236}">
                <a16:creationId xmlns:a16="http://schemas.microsoft.com/office/drawing/2014/main" id="{2C2A83C7-E02F-DC47-BBA7-3218E396B376}"/>
              </a:ext>
            </a:extLst>
          </p:cNvPr>
          <p:cNvSpPr/>
          <p:nvPr/>
        </p:nvSpPr>
        <p:spPr>
          <a:xfrm>
            <a:off x="784685" y="4946032"/>
            <a:ext cx="5311315" cy="1230931"/>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B7C0AE-B2C8-424B-A5A0-73177BC0A93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49515" y="2065084"/>
            <a:ext cx="5715953" cy="2727832"/>
          </a:xfrm>
          <a:prstGeom prst="rect">
            <a:avLst/>
          </a:prstGeom>
        </p:spPr>
      </p:pic>
    </p:spTree>
    <p:extLst>
      <p:ext uri="{BB962C8B-B14F-4D97-AF65-F5344CB8AC3E}">
        <p14:creationId xmlns:p14="http://schemas.microsoft.com/office/powerpoint/2010/main" val="311409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68D8D8-422F-B540-B822-F747CC90A2EC}"/>
              </a:ext>
            </a:extLst>
          </p:cNvPr>
          <p:cNvSpPr>
            <a:spLocks noGrp="1"/>
          </p:cNvSpPr>
          <p:nvPr>
            <p:ph type="title"/>
          </p:nvPr>
        </p:nvSpPr>
        <p:spPr/>
        <p:txBody>
          <a:bodyPr/>
          <a:lstStyle/>
          <a:p>
            <a:r>
              <a:rPr lang="en-US"/>
              <a:t>Viral Sloganeering</a:t>
            </a:r>
          </a:p>
        </p:txBody>
      </p:sp>
      <p:sp>
        <p:nvSpPr>
          <p:cNvPr id="6" name="Text Placeholder 5">
            <a:extLst>
              <a:ext uri="{FF2B5EF4-FFF2-40B4-BE49-F238E27FC236}">
                <a16:creationId xmlns:a16="http://schemas.microsoft.com/office/drawing/2014/main" id="{AEABF13E-A82A-184E-B218-7073371BBD5C}"/>
              </a:ext>
            </a:extLst>
          </p:cNvPr>
          <p:cNvSpPr>
            <a:spLocks noGrp="1"/>
          </p:cNvSpPr>
          <p:nvPr>
            <p:ph type="body" idx="1"/>
          </p:nvPr>
        </p:nvSpPr>
        <p:spPr/>
        <p:txBody>
          <a:bodyPr/>
          <a:lstStyle/>
          <a:p>
            <a:r>
              <a:rPr lang="en-US"/>
              <a:t>a process of crafting divisive cultural or political messages in the form of short slogans and propagating these (both online and offline) in an effort to inﬂuence viewers, force media coverage, and provoke institutional responses</a:t>
            </a:r>
          </a:p>
        </p:txBody>
      </p:sp>
      <p:sp>
        <p:nvSpPr>
          <p:cNvPr id="4" name="Slide Number Placeholder 3">
            <a:extLst>
              <a:ext uri="{FF2B5EF4-FFF2-40B4-BE49-F238E27FC236}">
                <a16:creationId xmlns:a16="http://schemas.microsoft.com/office/drawing/2014/main" id="{3E98F1C6-8BB0-5F42-867E-2E0C0273D05F}"/>
              </a:ext>
            </a:extLst>
          </p:cNvPr>
          <p:cNvSpPr>
            <a:spLocks noGrp="1"/>
          </p:cNvSpPr>
          <p:nvPr>
            <p:ph type="sldNum" sz="quarter" idx="12"/>
          </p:nvPr>
        </p:nvSpPr>
        <p:spPr/>
        <p:txBody>
          <a:bodyPr/>
          <a:lstStyle/>
          <a:p>
            <a:fld id="{EDE91985-A632-1D4D-B6FC-C086B0CD5C3C}" type="slidenum">
              <a:rPr lang="en-US" smtClean="0"/>
              <a:t>15</a:t>
            </a:fld>
            <a:endParaRPr lang="en-US"/>
          </a:p>
        </p:txBody>
      </p:sp>
    </p:spTree>
    <p:extLst>
      <p:ext uri="{BB962C8B-B14F-4D97-AF65-F5344CB8AC3E}">
        <p14:creationId xmlns:p14="http://schemas.microsoft.com/office/powerpoint/2010/main" val="885311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921A-84D5-FE43-A004-1EBF8B86B381}"/>
              </a:ext>
            </a:extLst>
          </p:cNvPr>
          <p:cNvSpPr>
            <a:spLocks noGrp="1"/>
          </p:cNvSpPr>
          <p:nvPr>
            <p:ph type="title"/>
          </p:nvPr>
        </p:nvSpPr>
        <p:spPr/>
        <p:txBody>
          <a:bodyPr/>
          <a:lstStyle/>
          <a:p>
            <a:r>
              <a:rPr lang="en-US"/>
              <a:t>Viral Sloganeering</a:t>
            </a:r>
          </a:p>
        </p:txBody>
      </p:sp>
      <p:sp>
        <p:nvSpPr>
          <p:cNvPr id="3" name="Content Placeholder 2">
            <a:extLst>
              <a:ext uri="{FF2B5EF4-FFF2-40B4-BE49-F238E27FC236}">
                <a16:creationId xmlns:a16="http://schemas.microsoft.com/office/drawing/2014/main" id="{60216253-A294-B24F-A621-D2E7BD72563A}"/>
              </a:ext>
            </a:extLst>
          </p:cNvPr>
          <p:cNvSpPr>
            <a:spLocks noGrp="1"/>
          </p:cNvSpPr>
          <p:nvPr>
            <p:ph idx="1"/>
          </p:nvPr>
        </p:nvSpPr>
        <p:spPr>
          <a:xfrm>
            <a:off x="838200" y="1825625"/>
            <a:ext cx="5841806" cy="4351338"/>
          </a:xfrm>
        </p:spPr>
        <p:txBody>
          <a:bodyPr>
            <a:normAutofit fontScale="77500" lnSpcReduction="20000"/>
          </a:bodyPr>
          <a:lstStyle/>
          <a:p>
            <a:r>
              <a:rPr lang="en-US"/>
              <a:t>co-opt an existing controversy or news topic</a:t>
            </a:r>
          </a:p>
          <a:p>
            <a:r>
              <a:rPr lang="en-US"/>
              <a:t>fill “data voids” – combinations of terms or search queries with little existing content that can be easily associated with political messaging</a:t>
            </a:r>
          </a:p>
          <a:p>
            <a:r>
              <a:rPr lang="en-US"/>
              <a:t>spread:</a:t>
            </a:r>
          </a:p>
          <a:p>
            <a:pPr lvl="1"/>
            <a:r>
              <a:rPr lang="en-US"/>
              <a:t>memes</a:t>
            </a:r>
          </a:p>
          <a:p>
            <a:pPr lvl="1"/>
            <a:r>
              <a:rPr lang="en-US"/>
              <a:t>hashtags</a:t>
            </a:r>
          </a:p>
          <a:p>
            <a:pPr lvl="1"/>
            <a:r>
              <a:rPr lang="en-US"/>
              <a:t>posters</a:t>
            </a:r>
          </a:p>
          <a:p>
            <a:pPr lvl="1"/>
            <a:r>
              <a:rPr lang="en-US"/>
              <a:t>videos</a:t>
            </a:r>
          </a:p>
          <a:p>
            <a:r>
              <a:rPr lang="en-US"/>
              <a:t>easily transmitted and copied</a:t>
            </a:r>
          </a:p>
          <a:p>
            <a:r>
              <a:rPr lang="en-US"/>
              <a:t>if the manipulator successfully hides the origin of the meme, mainstream media sources may amplify it further</a:t>
            </a:r>
          </a:p>
        </p:txBody>
      </p:sp>
      <p:sp>
        <p:nvSpPr>
          <p:cNvPr id="4" name="Slide Number Placeholder 3">
            <a:extLst>
              <a:ext uri="{FF2B5EF4-FFF2-40B4-BE49-F238E27FC236}">
                <a16:creationId xmlns:a16="http://schemas.microsoft.com/office/drawing/2014/main" id="{7D664081-7164-D445-B5D2-C4689B75092C}"/>
              </a:ext>
            </a:extLst>
          </p:cNvPr>
          <p:cNvSpPr>
            <a:spLocks noGrp="1"/>
          </p:cNvSpPr>
          <p:nvPr>
            <p:ph type="sldNum" sz="quarter" idx="12"/>
          </p:nvPr>
        </p:nvSpPr>
        <p:spPr/>
        <p:txBody>
          <a:bodyPr/>
          <a:lstStyle/>
          <a:p>
            <a:fld id="{EDE91985-A632-1D4D-B6FC-C086B0CD5C3C}" type="slidenum">
              <a:rPr lang="en-US" smtClean="0"/>
              <a:t>16</a:t>
            </a:fld>
            <a:endParaRPr lang="en-US"/>
          </a:p>
        </p:txBody>
      </p:sp>
      <p:pic>
        <p:nvPicPr>
          <p:cNvPr id="5" name="Picture 4">
            <a:extLst>
              <a:ext uri="{FF2B5EF4-FFF2-40B4-BE49-F238E27FC236}">
                <a16:creationId xmlns:a16="http://schemas.microsoft.com/office/drawing/2014/main" id="{5469825C-39A6-2E40-8FB6-8CF1E42A6A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16390" y="746867"/>
            <a:ext cx="2821688" cy="2836941"/>
          </a:xfrm>
          <a:prstGeom prst="rect">
            <a:avLst/>
          </a:prstGeom>
        </p:spPr>
      </p:pic>
      <p:pic>
        <p:nvPicPr>
          <p:cNvPr id="6" name="Picture 5">
            <a:extLst>
              <a:ext uri="{FF2B5EF4-FFF2-40B4-BE49-F238E27FC236}">
                <a16:creationId xmlns:a16="http://schemas.microsoft.com/office/drawing/2014/main" id="{3CC2FCFC-0068-B347-AB61-F2FF97EC74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75395" y="3676376"/>
            <a:ext cx="4001770" cy="2525310"/>
          </a:xfrm>
          <a:prstGeom prst="rect">
            <a:avLst/>
          </a:prstGeom>
        </p:spPr>
      </p:pic>
    </p:spTree>
    <p:extLst>
      <p:ext uri="{BB962C8B-B14F-4D97-AF65-F5344CB8AC3E}">
        <p14:creationId xmlns:p14="http://schemas.microsoft.com/office/powerpoint/2010/main" val="233383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Boston Globe">
            <a:extLst>
              <a:ext uri="{FF2B5EF4-FFF2-40B4-BE49-F238E27FC236}">
                <a16:creationId xmlns:a16="http://schemas.microsoft.com/office/drawing/2014/main" id="{1A9ED3EC-C8DC-E341-952F-20AE30329A8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58076" y="1259387"/>
            <a:ext cx="3327206" cy="17467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22ACCBD-4C20-B14E-BC74-7C065C85921E}"/>
              </a:ext>
            </a:extLst>
          </p:cNvPr>
          <p:cNvSpPr>
            <a:spLocks noGrp="1"/>
          </p:cNvSpPr>
          <p:nvPr>
            <p:ph type="title"/>
          </p:nvPr>
        </p:nvSpPr>
        <p:spPr>
          <a:xfrm>
            <a:off x="838199" y="91791"/>
            <a:ext cx="7556157" cy="1325563"/>
          </a:xfrm>
        </p:spPr>
        <p:txBody>
          <a:bodyPr/>
          <a:lstStyle/>
          <a:p>
            <a:r>
              <a:rPr lang="en-US"/>
              <a:t>Subjects in “It’s OK To Be White” viral slogan</a:t>
            </a:r>
          </a:p>
        </p:txBody>
      </p:sp>
      <p:sp>
        <p:nvSpPr>
          <p:cNvPr id="4" name="Slide Number Placeholder 3">
            <a:extLst>
              <a:ext uri="{FF2B5EF4-FFF2-40B4-BE49-F238E27FC236}">
                <a16:creationId xmlns:a16="http://schemas.microsoft.com/office/drawing/2014/main" id="{D49D269E-BF47-D940-AC25-A0340DBBE2A2}"/>
              </a:ext>
            </a:extLst>
          </p:cNvPr>
          <p:cNvSpPr>
            <a:spLocks noGrp="1"/>
          </p:cNvSpPr>
          <p:nvPr>
            <p:ph type="sldNum" sz="quarter" idx="12"/>
          </p:nvPr>
        </p:nvSpPr>
        <p:spPr/>
        <p:txBody>
          <a:bodyPr/>
          <a:lstStyle/>
          <a:p>
            <a:fld id="{EDE91985-A632-1D4D-B6FC-C086B0CD5C3C}" type="slidenum">
              <a:rPr lang="en-US" smtClean="0"/>
              <a:t>17</a:t>
            </a:fld>
            <a:endParaRPr lang="en-US"/>
          </a:p>
        </p:txBody>
      </p:sp>
      <p:sp>
        <p:nvSpPr>
          <p:cNvPr id="6" name="TextBox 5">
            <a:extLst>
              <a:ext uri="{FF2B5EF4-FFF2-40B4-BE49-F238E27FC236}">
                <a16:creationId xmlns:a16="http://schemas.microsoft.com/office/drawing/2014/main" id="{192DD4DF-5EA3-C342-AEEF-25EAB4D2CEC4}"/>
              </a:ext>
            </a:extLst>
          </p:cNvPr>
          <p:cNvSpPr txBox="1"/>
          <p:nvPr/>
        </p:nvSpPr>
        <p:spPr>
          <a:xfrm>
            <a:off x="606282" y="6111589"/>
            <a:ext cx="2084481" cy="369332"/>
          </a:xfrm>
          <a:prstGeom prst="rect">
            <a:avLst/>
          </a:prstGeom>
          <a:noFill/>
        </p:spPr>
        <p:txBody>
          <a:bodyPr wrap="none" rtlCol="0">
            <a:spAutoFit/>
          </a:bodyPr>
          <a:lstStyle/>
          <a:p>
            <a:r>
              <a:rPr lang="en-US" b="1"/>
              <a:t>wedge issue: racism</a:t>
            </a:r>
          </a:p>
        </p:txBody>
      </p:sp>
      <p:pic>
        <p:nvPicPr>
          <p:cNvPr id="7" name="Picture 6">
            <a:extLst>
              <a:ext uri="{FF2B5EF4-FFF2-40B4-BE49-F238E27FC236}">
                <a16:creationId xmlns:a16="http://schemas.microsoft.com/office/drawing/2014/main" id="{99160579-6B20-5241-A337-DCFAA8D51E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9682" y="903071"/>
            <a:ext cx="1536624" cy="597243"/>
          </a:xfrm>
          <a:prstGeom prst="rect">
            <a:avLst/>
          </a:prstGeom>
        </p:spPr>
      </p:pic>
      <p:sp>
        <p:nvSpPr>
          <p:cNvPr id="8" name="TextBox 7">
            <a:extLst>
              <a:ext uri="{FF2B5EF4-FFF2-40B4-BE49-F238E27FC236}">
                <a16:creationId xmlns:a16="http://schemas.microsoft.com/office/drawing/2014/main" id="{9AA2E694-7687-384C-B554-52D9500D22D3}"/>
              </a:ext>
            </a:extLst>
          </p:cNvPr>
          <p:cNvSpPr txBox="1"/>
          <p:nvPr/>
        </p:nvSpPr>
        <p:spPr>
          <a:xfrm>
            <a:off x="5491592" y="1591446"/>
            <a:ext cx="1112804" cy="738664"/>
          </a:xfrm>
          <a:prstGeom prst="rect">
            <a:avLst/>
          </a:prstGeom>
          <a:noFill/>
        </p:spPr>
        <p:txBody>
          <a:bodyPr wrap="none" rtlCol="0">
            <a:spAutoFit/>
          </a:bodyPr>
          <a:lstStyle/>
          <a:p>
            <a:pPr algn="ctr"/>
            <a:r>
              <a:rPr lang="en-US" sz="1400"/>
              <a:t>4chan</a:t>
            </a:r>
          </a:p>
          <a:p>
            <a:pPr algn="ctr"/>
            <a:r>
              <a:rPr lang="en-US" sz="1400"/>
              <a:t>Social Media</a:t>
            </a:r>
          </a:p>
          <a:p>
            <a:pPr algn="ctr"/>
            <a:r>
              <a:rPr lang="en-US" sz="1400"/>
              <a:t>Organization</a:t>
            </a:r>
          </a:p>
        </p:txBody>
      </p:sp>
      <p:pic>
        <p:nvPicPr>
          <p:cNvPr id="9" name="Picture 8">
            <a:extLst>
              <a:ext uri="{FF2B5EF4-FFF2-40B4-BE49-F238E27FC236}">
                <a16:creationId xmlns:a16="http://schemas.microsoft.com/office/drawing/2014/main" id="{C2AE7887-1286-2D46-B641-CEE12AB4FF51}"/>
              </a:ext>
            </a:extLst>
          </p:cNvPr>
          <p:cNvPicPr>
            <a:picLocks noChangeAspect="1"/>
          </p:cNvPicPr>
          <p:nvPr/>
        </p:nvPicPr>
        <p:blipFill>
          <a:blip r:embed="rId4"/>
          <a:stretch>
            <a:fillRect/>
          </a:stretch>
        </p:blipFill>
        <p:spPr>
          <a:xfrm>
            <a:off x="606282" y="4032228"/>
            <a:ext cx="1739900" cy="1155700"/>
          </a:xfrm>
          <a:prstGeom prst="rect">
            <a:avLst/>
          </a:prstGeom>
        </p:spPr>
      </p:pic>
      <p:sp>
        <p:nvSpPr>
          <p:cNvPr id="10" name="TextBox 9">
            <a:extLst>
              <a:ext uri="{FF2B5EF4-FFF2-40B4-BE49-F238E27FC236}">
                <a16:creationId xmlns:a16="http://schemas.microsoft.com/office/drawing/2014/main" id="{723B55F1-54D0-FE42-A15F-D89F789ECBE8}"/>
              </a:ext>
            </a:extLst>
          </p:cNvPr>
          <p:cNvSpPr txBox="1"/>
          <p:nvPr/>
        </p:nvSpPr>
        <p:spPr>
          <a:xfrm>
            <a:off x="534467" y="5286797"/>
            <a:ext cx="1507272" cy="307777"/>
          </a:xfrm>
          <a:prstGeom prst="rect">
            <a:avLst/>
          </a:prstGeom>
          <a:noFill/>
        </p:spPr>
        <p:txBody>
          <a:bodyPr wrap="none" rtlCol="0">
            <a:spAutoFit/>
          </a:bodyPr>
          <a:lstStyle/>
          <a:p>
            <a:r>
              <a:rPr lang="en-US" sz="1400"/>
              <a:t>College Campuses</a:t>
            </a:r>
          </a:p>
        </p:txBody>
      </p:sp>
      <p:sp>
        <p:nvSpPr>
          <p:cNvPr id="11" name="TextBox 10">
            <a:extLst>
              <a:ext uri="{FF2B5EF4-FFF2-40B4-BE49-F238E27FC236}">
                <a16:creationId xmlns:a16="http://schemas.microsoft.com/office/drawing/2014/main" id="{742A4B7F-273D-8543-BDE3-B9240DD64943}"/>
              </a:ext>
            </a:extLst>
          </p:cNvPr>
          <p:cNvSpPr txBox="1"/>
          <p:nvPr/>
        </p:nvSpPr>
        <p:spPr>
          <a:xfrm>
            <a:off x="2901084" y="2755451"/>
            <a:ext cx="1637115" cy="307777"/>
          </a:xfrm>
          <a:prstGeom prst="rect">
            <a:avLst/>
          </a:prstGeom>
          <a:noFill/>
        </p:spPr>
        <p:txBody>
          <a:bodyPr wrap="none" rtlCol="0">
            <a:spAutoFit/>
          </a:bodyPr>
          <a:lstStyle/>
          <a:p>
            <a:r>
              <a:rPr lang="en-US" sz="1400"/>
              <a:t>White Supremacists</a:t>
            </a:r>
          </a:p>
        </p:txBody>
      </p:sp>
      <p:pic>
        <p:nvPicPr>
          <p:cNvPr id="12" name="Picture 11">
            <a:extLst>
              <a:ext uri="{FF2B5EF4-FFF2-40B4-BE49-F238E27FC236}">
                <a16:creationId xmlns:a16="http://schemas.microsoft.com/office/drawing/2014/main" id="{CDF5FD6C-E0F9-9041-9821-25AD397B1D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30288" y="1368457"/>
            <a:ext cx="2325511" cy="1308100"/>
          </a:xfrm>
          <a:prstGeom prst="rect">
            <a:avLst/>
          </a:prstGeom>
        </p:spPr>
      </p:pic>
      <p:pic>
        <p:nvPicPr>
          <p:cNvPr id="13" name="Picture 12">
            <a:extLst>
              <a:ext uri="{FF2B5EF4-FFF2-40B4-BE49-F238E27FC236}">
                <a16:creationId xmlns:a16="http://schemas.microsoft.com/office/drawing/2014/main" id="{7AB18F4B-469F-7649-B2D8-E30F1FF0CEA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81550" y="2791857"/>
            <a:ext cx="1146971" cy="1126671"/>
          </a:xfrm>
          <a:prstGeom prst="rect">
            <a:avLst/>
          </a:prstGeom>
        </p:spPr>
      </p:pic>
      <p:sp>
        <p:nvSpPr>
          <p:cNvPr id="14" name="TextBox 13">
            <a:extLst>
              <a:ext uri="{FF2B5EF4-FFF2-40B4-BE49-F238E27FC236}">
                <a16:creationId xmlns:a16="http://schemas.microsoft.com/office/drawing/2014/main" id="{3B1174DE-B075-9B47-889C-BF81A5A3BF32}"/>
              </a:ext>
            </a:extLst>
          </p:cNvPr>
          <p:cNvSpPr txBox="1"/>
          <p:nvPr/>
        </p:nvSpPr>
        <p:spPr>
          <a:xfrm>
            <a:off x="5498633" y="3714449"/>
            <a:ext cx="1112804" cy="738664"/>
          </a:xfrm>
          <a:prstGeom prst="rect">
            <a:avLst/>
          </a:prstGeom>
          <a:noFill/>
        </p:spPr>
        <p:txBody>
          <a:bodyPr wrap="none" rtlCol="0">
            <a:spAutoFit/>
          </a:bodyPr>
          <a:lstStyle/>
          <a:p>
            <a:pPr algn="ctr"/>
            <a:r>
              <a:rPr lang="en-US" sz="1400"/>
              <a:t>Discord</a:t>
            </a:r>
          </a:p>
          <a:p>
            <a:pPr algn="ctr"/>
            <a:r>
              <a:rPr lang="en-US" sz="1400"/>
              <a:t>Social Media</a:t>
            </a:r>
          </a:p>
          <a:p>
            <a:pPr algn="ctr"/>
            <a:r>
              <a:rPr lang="en-US" sz="1400"/>
              <a:t>Organization</a:t>
            </a:r>
          </a:p>
        </p:txBody>
      </p:sp>
      <p:pic>
        <p:nvPicPr>
          <p:cNvPr id="1026" name="Picture 2" descr="Milo Yiannopoulos peddles hate. It's not censorship to refuse to publish it  | Sam Sedgman | Opinion | The Guardian">
            <a:extLst>
              <a:ext uri="{FF2B5EF4-FFF2-40B4-BE49-F238E27FC236}">
                <a16:creationId xmlns:a16="http://schemas.microsoft.com/office/drawing/2014/main" id="{87A0BBE9-9CAB-F746-B676-5063E23B6ED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020283" y="3297264"/>
            <a:ext cx="1536624" cy="15366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78014A8-A641-7C4F-A3B0-6B05F8BC03E6}"/>
              </a:ext>
            </a:extLst>
          </p:cNvPr>
          <p:cNvSpPr txBox="1"/>
          <p:nvPr/>
        </p:nvSpPr>
        <p:spPr>
          <a:xfrm>
            <a:off x="2845192" y="4868925"/>
            <a:ext cx="1894045" cy="738664"/>
          </a:xfrm>
          <a:prstGeom prst="rect">
            <a:avLst/>
          </a:prstGeom>
          <a:noFill/>
        </p:spPr>
        <p:txBody>
          <a:bodyPr wrap="none" rtlCol="0">
            <a:spAutoFit/>
          </a:bodyPr>
          <a:lstStyle/>
          <a:p>
            <a:pPr algn="ctr"/>
            <a:r>
              <a:rPr lang="en-US" sz="1400" dirty="0"/>
              <a:t>Milo </a:t>
            </a:r>
            <a:r>
              <a:rPr lang="en-US" sz="1400" dirty="0" err="1"/>
              <a:t>Yiannoploulos</a:t>
            </a:r>
            <a:endParaRPr lang="en-US" sz="1400" dirty="0"/>
          </a:p>
          <a:p>
            <a:pPr algn="ctr"/>
            <a:r>
              <a:rPr lang="en-US" sz="1400" dirty="0"/>
              <a:t>Right-Wing</a:t>
            </a:r>
          </a:p>
          <a:p>
            <a:pPr algn="ctr"/>
            <a:r>
              <a:rPr lang="en-US" sz="1400" dirty="0"/>
              <a:t>Social Media Influencer</a:t>
            </a:r>
          </a:p>
        </p:txBody>
      </p:sp>
      <p:pic>
        <p:nvPicPr>
          <p:cNvPr id="17" name="Picture 16">
            <a:extLst>
              <a:ext uri="{FF2B5EF4-FFF2-40B4-BE49-F238E27FC236}">
                <a16:creationId xmlns:a16="http://schemas.microsoft.com/office/drawing/2014/main" id="{62A03143-84E0-1549-A85A-C8BCFF9864C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25303" y="1500314"/>
            <a:ext cx="1151919" cy="1151919"/>
          </a:xfrm>
          <a:prstGeom prst="rect">
            <a:avLst/>
          </a:prstGeom>
        </p:spPr>
      </p:pic>
      <p:sp>
        <p:nvSpPr>
          <p:cNvPr id="18" name="TextBox 17">
            <a:extLst>
              <a:ext uri="{FF2B5EF4-FFF2-40B4-BE49-F238E27FC236}">
                <a16:creationId xmlns:a16="http://schemas.microsoft.com/office/drawing/2014/main" id="{3EE65BF3-8131-ED42-BE70-F97379813A5E}"/>
              </a:ext>
            </a:extLst>
          </p:cNvPr>
          <p:cNvSpPr txBox="1"/>
          <p:nvPr/>
        </p:nvSpPr>
        <p:spPr>
          <a:xfrm>
            <a:off x="329948" y="2652233"/>
            <a:ext cx="2342629" cy="738664"/>
          </a:xfrm>
          <a:prstGeom prst="rect">
            <a:avLst/>
          </a:prstGeom>
          <a:noFill/>
        </p:spPr>
        <p:txBody>
          <a:bodyPr wrap="none" rtlCol="0">
            <a:spAutoFit/>
          </a:bodyPr>
          <a:lstStyle/>
          <a:p>
            <a:pPr algn="ctr"/>
            <a:r>
              <a:rPr lang="en-US" sz="1400"/>
              <a:t>Black Lives Matter</a:t>
            </a:r>
          </a:p>
          <a:p>
            <a:pPr algn="ctr"/>
            <a:r>
              <a:rPr lang="en-US" sz="1400"/>
              <a:t>Racial Injustice/Police Reform</a:t>
            </a:r>
            <a:br>
              <a:rPr lang="en-US" sz="1400"/>
            </a:br>
            <a:r>
              <a:rPr lang="en-US" sz="1400"/>
              <a:t>Movement</a:t>
            </a:r>
          </a:p>
        </p:txBody>
      </p:sp>
      <p:sp>
        <p:nvSpPr>
          <p:cNvPr id="19" name="TextBox 18">
            <a:extLst>
              <a:ext uri="{FF2B5EF4-FFF2-40B4-BE49-F238E27FC236}">
                <a16:creationId xmlns:a16="http://schemas.microsoft.com/office/drawing/2014/main" id="{9D30589F-68AB-DE45-B89C-A5B394175A97}"/>
              </a:ext>
            </a:extLst>
          </p:cNvPr>
          <p:cNvSpPr txBox="1"/>
          <p:nvPr/>
        </p:nvSpPr>
        <p:spPr>
          <a:xfrm>
            <a:off x="1012282" y="3303297"/>
            <a:ext cx="900183" cy="369332"/>
          </a:xfrm>
          <a:prstGeom prst="rect">
            <a:avLst/>
          </a:prstGeom>
          <a:noFill/>
        </p:spPr>
        <p:txBody>
          <a:bodyPr wrap="none" rtlCol="0">
            <a:spAutoFit/>
          </a:bodyPr>
          <a:lstStyle/>
          <a:p>
            <a:r>
              <a:rPr lang="en-US" b="1">
                <a:solidFill>
                  <a:srgbClr val="FF0000"/>
                </a:solidFill>
              </a:rPr>
              <a:t>(target)</a:t>
            </a:r>
          </a:p>
        </p:txBody>
      </p:sp>
      <p:pic>
        <p:nvPicPr>
          <p:cNvPr id="20" name="Picture 19">
            <a:extLst>
              <a:ext uri="{FF2B5EF4-FFF2-40B4-BE49-F238E27FC236}">
                <a16:creationId xmlns:a16="http://schemas.microsoft.com/office/drawing/2014/main" id="{144AE3C9-6E52-C449-B643-847F9D2AD04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90482" y="5002702"/>
            <a:ext cx="1364476" cy="568190"/>
          </a:xfrm>
          <a:prstGeom prst="rect">
            <a:avLst/>
          </a:prstGeom>
        </p:spPr>
      </p:pic>
      <p:sp>
        <p:nvSpPr>
          <p:cNvPr id="21" name="TextBox 20">
            <a:extLst>
              <a:ext uri="{FF2B5EF4-FFF2-40B4-BE49-F238E27FC236}">
                <a16:creationId xmlns:a16="http://schemas.microsoft.com/office/drawing/2014/main" id="{FE6C4D93-4943-1F41-9225-9719B66DFA3D}"/>
              </a:ext>
            </a:extLst>
          </p:cNvPr>
          <p:cNvSpPr txBox="1"/>
          <p:nvPr/>
        </p:nvSpPr>
        <p:spPr>
          <a:xfrm>
            <a:off x="5572159" y="5653852"/>
            <a:ext cx="1112804" cy="738664"/>
          </a:xfrm>
          <a:prstGeom prst="rect">
            <a:avLst/>
          </a:prstGeom>
          <a:noFill/>
        </p:spPr>
        <p:txBody>
          <a:bodyPr wrap="none" rtlCol="0">
            <a:spAutoFit/>
          </a:bodyPr>
          <a:lstStyle/>
          <a:p>
            <a:pPr algn="ctr"/>
            <a:r>
              <a:rPr lang="en-US" sz="1400"/>
              <a:t>YouTube</a:t>
            </a:r>
          </a:p>
          <a:p>
            <a:pPr algn="ctr"/>
            <a:r>
              <a:rPr lang="en-US" sz="1400"/>
              <a:t>Social Media</a:t>
            </a:r>
          </a:p>
          <a:p>
            <a:pPr algn="ctr"/>
            <a:r>
              <a:rPr lang="en-US" sz="1400"/>
              <a:t>Organization</a:t>
            </a:r>
          </a:p>
        </p:txBody>
      </p:sp>
      <p:pic>
        <p:nvPicPr>
          <p:cNvPr id="16" name="Picture 15">
            <a:extLst>
              <a:ext uri="{FF2B5EF4-FFF2-40B4-BE49-F238E27FC236}">
                <a16:creationId xmlns:a16="http://schemas.microsoft.com/office/drawing/2014/main" id="{B1236B13-0370-0C46-A8EA-1011A5A5FD7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23445" y="696619"/>
            <a:ext cx="2462973" cy="381761"/>
          </a:xfrm>
          <a:prstGeom prst="rect">
            <a:avLst/>
          </a:prstGeom>
        </p:spPr>
      </p:pic>
      <p:sp>
        <p:nvSpPr>
          <p:cNvPr id="22" name="TextBox 21">
            <a:extLst>
              <a:ext uri="{FF2B5EF4-FFF2-40B4-BE49-F238E27FC236}">
                <a16:creationId xmlns:a16="http://schemas.microsoft.com/office/drawing/2014/main" id="{12318B12-2CD4-4D40-B05B-49869ACBC4FE}"/>
              </a:ext>
            </a:extLst>
          </p:cNvPr>
          <p:cNvSpPr txBox="1"/>
          <p:nvPr/>
        </p:nvSpPr>
        <p:spPr>
          <a:xfrm>
            <a:off x="7390389" y="1053174"/>
            <a:ext cx="1723356" cy="738664"/>
          </a:xfrm>
          <a:prstGeom prst="rect">
            <a:avLst/>
          </a:prstGeom>
          <a:noFill/>
        </p:spPr>
        <p:txBody>
          <a:bodyPr wrap="none" rtlCol="0">
            <a:spAutoFit/>
          </a:bodyPr>
          <a:lstStyle/>
          <a:p>
            <a:pPr algn="ctr"/>
            <a:r>
              <a:rPr lang="en-US" sz="1400"/>
              <a:t>The Washington Post</a:t>
            </a:r>
          </a:p>
          <a:p>
            <a:pPr algn="ctr"/>
            <a:r>
              <a:rPr lang="en-US" sz="1400"/>
              <a:t>Mainstream Media</a:t>
            </a:r>
          </a:p>
          <a:p>
            <a:pPr algn="ctr"/>
            <a:r>
              <a:rPr lang="en-US" sz="1400"/>
              <a:t>News Organization</a:t>
            </a:r>
          </a:p>
        </p:txBody>
      </p:sp>
      <p:sp>
        <p:nvSpPr>
          <p:cNvPr id="25" name="TextBox 24">
            <a:extLst>
              <a:ext uri="{FF2B5EF4-FFF2-40B4-BE49-F238E27FC236}">
                <a16:creationId xmlns:a16="http://schemas.microsoft.com/office/drawing/2014/main" id="{E38B93FC-FEF7-894B-AEB5-9DFC35C83C89}"/>
              </a:ext>
            </a:extLst>
          </p:cNvPr>
          <p:cNvSpPr txBox="1"/>
          <p:nvPr/>
        </p:nvSpPr>
        <p:spPr>
          <a:xfrm>
            <a:off x="7444619" y="2392521"/>
            <a:ext cx="1576521" cy="738664"/>
          </a:xfrm>
          <a:prstGeom prst="rect">
            <a:avLst/>
          </a:prstGeom>
          <a:noFill/>
        </p:spPr>
        <p:txBody>
          <a:bodyPr wrap="none" rtlCol="0">
            <a:spAutoFit/>
          </a:bodyPr>
          <a:lstStyle/>
          <a:p>
            <a:pPr algn="ctr"/>
            <a:r>
              <a:rPr lang="en-US" sz="1400"/>
              <a:t>The Boston Globe</a:t>
            </a:r>
          </a:p>
          <a:p>
            <a:pPr algn="ctr"/>
            <a:r>
              <a:rPr lang="en-US" sz="1400"/>
              <a:t>Mainstream Media</a:t>
            </a:r>
          </a:p>
          <a:p>
            <a:pPr algn="ctr"/>
            <a:r>
              <a:rPr lang="en-US" sz="1400"/>
              <a:t>News Organization</a:t>
            </a:r>
          </a:p>
        </p:txBody>
      </p:sp>
      <p:pic>
        <p:nvPicPr>
          <p:cNvPr id="23" name="Picture 22">
            <a:extLst>
              <a:ext uri="{FF2B5EF4-FFF2-40B4-BE49-F238E27FC236}">
                <a16:creationId xmlns:a16="http://schemas.microsoft.com/office/drawing/2014/main" id="{27521C40-8FDE-6D4C-A1A0-E5BC9107054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909115" y="3189024"/>
            <a:ext cx="2815419" cy="365125"/>
          </a:xfrm>
          <a:prstGeom prst="rect">
            <a:avLst/>
          </a:prstGeom>
        </p:spPr>
      </p:pic>
      <p:sp>
        <p:nvSpPr>
          <p:cNvPr id="27" name="TextBox 26">
            <a:extLst>
              <a:ext uri="{FF2B5EF4-FFF2-40B4-BE49-F238E27FC236}">
                <a16:creationId xmlns:a16="http://schemas.microsoft.com/office/drawing/2014/main" id="{F5A840C1-4913-324B-A71D-347B2A86479D}"/>
              </a:ext>
            </a:extLst>
          </p:cNvPr>
          <p:cNvSpPr txBox="1"/>
          <p:nvPr/>
        </p:nvSpPr>
        <p:spPr>
          <a:xfrm>
            <a:off x="7551242" y="3614672"/>
            <a:ext cx="1553567" cy="738664"/>
          </a:xfrm>
          <a:prstGeom prst="rect">
            <a:avLst/>
          </a:prstGeom>
          <a:noFill/>
        </p:spPr>
        <p:txBody>
          <a:bodyPr wrap="none" rtlCol="0">
            <a:spAutoFit/>
          </a:bodyPr>
          <a:lstStyle/>
          <a:p>
            <a:pPr algn="ctr"/>
            <a:r>
              <a:rPr lang="en-US" sz="1400"/>
              <a:t>The Daily Caller</a:t>
            </a:r>
          </a:p>
          <a:p>
            <a:pPr algn="ctr"/>
            <a:r>
              <a:rPr lang="en-US" sz="1400"/>
              <a:t>Right-Wing Media</a:t>
            </a:r>
          </a:p>
          <a:p>
            <a:pPr algn="ctr"/>
            <a:r>
              <a:rPr lang="en-US" sz="1400"/>
              <a:t>News Organization</a:t>
            </a:r>
          </a:p>
        </p:txBody>
      </p:sp>
      <p:pic>
        <p:nvPicPr>
          <p:cNvPr id="28" name="Picture 27">
            <a:extLst>
              <a:ext uri="{FF2B5EF4-FFF2-40B4-BE49-F238E27FC236}">
                <a16:creationId xmlns:a16="http://schemas.microsoft.com/office/drawing/2014/main" id="{DBB5377D-01A6-6D4A-9E18-1C51760E3A5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447609" y="2610148"/>
            <a:ext cx="1042068" cy="1042068"/>
          </a:xfrm>
          <a:prstGeom prst="rect">
            <a:avLst/>
          </a:prstGeom>
        </p:spPr>
      </p:pic>
      <p:sp>
        <p:nvSpPr>
          <p:cNvPr id="29" name="TextBox 28">
            <a:extLst>
              <a:ext uri="{FF2B5EF4-FFF2-40B4-BE49-F238E27FC236}">
                <a16:creationId xmlns:a16="http://schemas.microsoft.com/office/drawing/2014/main" id="{2AAD5072-5A60-0546-81CD-FE56F8D5ECC3}"/>
              </a:ext>
            </a:extLst>
          </p:cNvPr>
          <p:cNvSpPr txBox="1"/>
          <p:nvPr/>
        </p:nvSpPr>
        <p:spPr>
          <a:xfrm>
            <a:off x="10149931" y="3647111"/>
            <a:ext cx="1637436" cy="738664"/>
          </a:xfrm>
          <a:prstGeom prst="rect">
            <a:avLst/>
          </a:prstGeom>
          <a:noFill/>
        </p:spPr>
        <p:txBody>
          <a:bodyPr wrap="none" rtlCol="0">
            <a:spAutoFit/>
          </a:bodyPr>
          <a:lstStyle/>
          <a:p>
            <a:pPr algn="ctr"/>
            <a:r>
              <a:rPr lang="en-US" sz="1400"/>
              <a:t>Fox News</a:t>
            </a:r>
          </a:p>
          <a:p>
            <a:pPr algn="ctr"/>
            <a:r>
              <a:rPr lang="en-US" sz="1400"/>
              <a:t>Conservative Media</a:t>
            </a:r>
          </a:p>
          <a:p>
            <a:pPr algn="ctr"/>
            <a:r>
              <a:rPr lang="en-US" sz="1400"/>
              <a:t>News Organization</a:t>
            </a:r>
          </a:p>
        </p:txBody>
      </p:sp>
      <p:pic>
        <p:nvPicPr>
          <p:cNvPr id="24" name="Picture 23">
            <a:extLst>
              <a:ext uri="{FF2B5EF4-FFF2-40B4-BE49-F238E27FC236}">
                <a16:creationId xmlns:a16="http://schemas.microsoft.com/office/drawing/2014/main" id="{B360A1A1-0AF5-7447-B002-3C9A13174509}"/>
              </a:ext>
            </a:extLst>
          </p:cNvPr>
          <p:cNvPicPr>
            <a:picLocks noChangeAspect="1"/>
          </p:cNvPicPr>
          <p:nvPr/>
        </p:nvPicPr>
        <p:blipFill>
          <a:blip r:embed="rId13"/>
          <a:stretch>
            <a:fillRect/>
          </a:stretch>
        </p:blipFill>
        <p:spPr>
          <a:xfrm>
            <a:off x="10098692" y="4588286"/>
            <a:ext cx="1739900" cy="1155700"/>
          </a:xfrm>
          <a:prstGeom prst="rect">
            <a:avLst/>
          </a:prstGeom>
        </p:spPr>
      </p:pic>
      <p:sp>
        <p:nvSpPr>
          <p:cNvPr id="26" name="TextBox 25">
            <a:extLst>
              <a:ext uri="{FF2B5EF4-FFF2-40B4-BE49-F238E27FC236}">
                <a16:creationId xmlns:a16="http://schemas.microsoft.com/office/drawing/2014/main" id="{3329EE56-7766-604C-88E2-398F3B0A1591}"/>
              </a:ext>
            </a:extLst>
          </p:cNvPr>
          <p:cNvSpPr txBox="1"/>
          <p:nvPr/>
        </p:nvSpPr>
        <p:spPr>
          <a:xfrm>
            <a:off x="10081316" y="5813016"/>
            <a:ext cx="1757276" cy="307777"/>
          </a:xfrm>
          <a:prstGeom prst="rect">
            <a:avLst/>
          </a:prstGeom>
          <a:noFill/>
        </p:spPr>
        <p:txBody>
          <a:bodyPr wrap="none" rtlCol="0">
            <a:spAutoFit/>
          </a:bodyPr>
          <a:lstStyle/>
          <a:p>
            <a:r>
              <a:rPr lang="en-US" sz="1400"/>
              <a:t>Australian Parliament</a:t>
            </a:r>
          </a:p>
        </p:txBody>
      </p:sp>
      <p:pic>
        <p:nvPicPr>
          <p:cNvPr id="30" name="Picture 29">
            <a:extLst>
              <a:ext uri="{FF2B5EF4-FFF2-40B4-BE49-F238E27FC236}">
                <a16:creationId xmlns:a16="http://schemas.microsoft.com/office/drawing/2014/main" id="{A790A180-61E4-9748-9AB3-DDED353DA6EB}"/>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434248" y="187457"/>
            <a:ext cx="1068788" cy="1042068"/>
          </a:xfrm>
          <a:prstGeom prst="rect">
            <a:avLst/>
          </a:prstGeom>
        </p:spPr>
      </p:pic>
      <p:sp>
        <p:nvSpPr>
          <p:cNvPr id="31" name="TextBox 30">
            <a:extLst>
              <a:ext uri="{FF2B5EF4-FFF2-40B4-BE49-F238E27FC236}">
                <a16:creationId xmlns:a16="http://schemas.microsoft.com/office/drawing/2014/main" id="{A986C06A-66F3-A441-A431-9EBE0B9205C3}"/>
              </a:ext>
            </a:extLst>
          </p:cNvPr>
          <p:cNvSpPr txBox="1"/>
          <p:nvPr/>
        </p:nvSpPr>
        <p:spPr>
          <a:xfrm>
            <a:off x="9894172" y="1278282"/>
            <a:ext cx="2148941" cy="1169551"/>
          </a:xfrm>
          <a:prstGeom prst="rect">
            <a:avLst/>
          </a:prstGeom>
          <a:noFill/>
        </p:spPr>
        <p:txBody>
          <a:bodyPr wrap="square" rtlCol="0">
            <a:spAutoFit/>
          </a:bodyPr>
          <a:lstStyle/>
          <a:p>
            <a:pPr algn="ctr"/>
            <a:r>
              <a:rPr lang="en-US" sz="1400"/>
              <a:t>Stormfront</a:t>
            </a:r>
          </a:p>
          <a:p>
            <a:pPr algn="ctr"/>
            <a:r>
              <a:rPr lang="en-US" sz="1400"/>
              <a:t>white nationalist, antisemitic, </a:t>
            </a:r>
            <a:br>
              <a:rPr lang="en-US" sz="1400"/>
            </a:br>
            <a:r>
              <a:rPr lang="en-US" sz="1400"/>
              <a:t>Holocaust-denialist, neo-Nazi web site</a:t>
            </a:r>
          </a:p>
        </p:txBody>
      </p:sp>
      <p:pic>
        <p:nvPicPr>
          <p:cNvPr id="32" name="Picture 31">
            <a:extLst>
              <a:ext uri="{FF2B5EF4-FFF2-40B4-BE49-F238E27FC236}">
                <a16:creationId xmlns:a16="http://schemas.microsoft.com/office/drawing/2014/main" id="{298DD940-865A-F54D-B1D0-D714201C0CA4}"/>
              </a:ext>
            </a:extLst>
          </p:cNvPr>
          <p:cNvPicPr>
            <a:picLocks noChangeAspect="1"/>
          </p:cNvPicPr>
          <p:nvPr/>
        </p:nvPicPr>
        <p:blipFill>
          <a:blip r:embed="rId15"/>
          <a:stretch>
            <a:fillRect/>
          </a:stretch>
        </p:blipFill>
        <p:spPr>
          <a:xfrm>
            <a:off x="7640997" y="4390616"/>
            <a:ext cx="1422400" cy="1422400"/>
          </a:xfrm>
          <a:prstGeom prst="rect">
            <a:avLst/>
          </a:prstGeom>
        </p:spPr>
      </p:pic>
      <p:sp>
        <p:nvSpPr>
          <p:cNvPr id="33" name="TextBox 32">
            <a:extLst>
              <a:ext uri="{FF2B5EF4-FFF2-40B4-BE49-F238E27FC236}">
                <a16:creationId xmlns:a16="http://schemas.microsoft.com/office/drawing/2014/main" id="{E2B6F2E8-C70E-8C47-856C-3094501D924E}"/>
              </a:ext>
            </a:extLst>
          </p:cNvPr>
          <p:cNvSpPr txBox="1"/>
          <p:nvPr/>
        </p:nvSpPr>
        <p:spPr>
          <a:xfrm>
            <a:off x="7349892" y="5859183"/>
            <a:ext cx="1933863" cy="523220"/>
          </a:xfrm>
          <a:prstGeom prst="rect">
            <a:avLst/>
          </a:prstGeom>
          <a:noFill/>
        </p:spPr>
        <p:txBody>
          <a:bodyPr wrap="none" rtlCol="0">
            <a:spAutoFit/>
          </a:bodyPr>
          <a:lstStyle/>
          <a:p>
            <a:pPr algn="ctr"/>
            <a:r>
              <a:rPr lang="en-US" sz="1400"/>
              <a:t>Tucker Carlson</a:t>
            </a:r>
          </a:p>
          <a:p>
            <a:pPr algn="ctr"/>
            <a:r>
              <a:rPr lang="en-US" sz="1400"/>
              <a:t>Fox News Commentator</a:t>
            </a:r>
          </a:p>
        </p:txBody>
      </p:sp>
    </p:spTree>
    <p:extLst>
      <p:ext uri="{BB962C8B-B14F-4D97-AF65-F5344CB8AC3E}">
        <p14:creationId xmlns:p14="http://schemas.microsoft.com/office/powerpoint/2010/main" val="2834759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1F4614-A810-804D-A5CD-7BFFD542E6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9352" y="1536723"/>
            <a:ext cx="2101971" cy="2246404"/>
          </a:xfrm>
          <a:prstGeom prst="rect">
            <a:avLst/>
          </a:prstGeom>
        </p:spPr>
      </p:pic>
      <p:sp>
        <p:nvSpPr>
          <p:cNvPr id="2" name="Title 1">
            <a:extLst>
              <a:ext uri="{FF2B5EF4-FFF2-40B4-BE49-F238E27FC236}">
                <a16:creationId xmlns:a16="http://schemas.microsoft.com/office/drawing/2014/main" id="{36F89C80-795D-484E-B0B3-6E7A4FA072E3}"/>
              </a:ext>
            </a:extLst>
          </p:cNvPr>
          <p:cNvSpPr>
            <a:spLocks noGrp="1"/>
          </p:cNvSpPr>
          <p:nvPr>
            <p:ph type="title"/>
          </p:nvPr>
        </p:nvSpPr>
        <p:spPr>
          <a:xfrm>
            <a:off x="655416" y="270915"/>
            <a:ext cx="6128188" cy="1325563"/>
          </a:xfrm>
        </p:spPr>
        <p:txBody>
          <a:bodyPr/>
          <a:lstStyle/>
          <a:p>
            <a:r>
              <a:rPr lang="en-US"/>
              <a:t>“It’s OK To Be White” </a:t>
            </a:r>
            <a:br>
              <a:rPr lang="en-US"/>
            </a:br>
            <a:r>
              <a:rPr lang="en-US"/>
              <a:t>viral slogan timeline</a:t>
            </a:r>
          </a:p>
        </p:txBody>
      </p:sp>
      <p:sp>
        <p:nvSpPr>
          <p:cNvPr id="4" name="Slide Number Placeholder 3">
            <a:extLst>
              <a:ext uri="{FF2B5EF4-FFF2-40B4-BE49-F238E27FC236}">
                <a16:creationId xmlns:a16="http://schemas.microsoft.com/office/drawing/2014/main" id="{6E2B809C-9A8D-B946-85AD-967E9EFB363E}"/>
              </a:ext>
            </a:extLst>
          </p:cNvPr>
          <p:cNvSpPr>
            <a:spLocks noGrp="1"/>
          </p:cNvSpPr>
          <p:nvPr>
            <p:ph type="sldNum" sz="quarter" idx="12"/>
          </p:nvPr>
        </p:nvSpPr>
        <p:spPr/>
        <p:txBody>
          <a:bodyPr/>
          <a:lstStyle/>
          <a:p>
            <a:fld id="{EDE91985-A632-1D4D-B6FC-C086B0CD5C3C}" type="slidenum">
              <a:rPr lang="en-US" smtClean="0"/>
              <a:t>18</a:t>
            </a:fld>
            <a:endParaRPr lang="en-US"/>
          </a:p>
        </p:txBody>
      </p:sp>
      <p:pic>
        <p:nvPicPr>
          <p:cNvPr id="6" name="Picture 5">
            <a:extLst>
              <a:ext uri="{FF2B5EF4-FFF2-40B4-BE49-F238E27FC236}">
                <a16:creationId xmlns:a16="http://schemas.microsoft.com/office/drawing/2014/main" id="{DEF8C3D7-B7DC-7C46-ACF3-6628E80272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6144" y="2537233"/>
            <a:ext cx="2667191" cy="1683127"/>
          </a:xfrm>
          <a:prstGeom prst="rect">
            <a:avLst/>
          </a:prstGeom>
        </p:spPr>
      </p:pic>
      <p:sp>
        <p:nvSpPr>
          <p:cNvPr id="8" name="TextBox 7">
            <a:extLst>
              <a:ext uri="{FF2B5EF4-FFF2-40B4-BE49-F238E27FC236}">
                <a16:creationId xmlns:a16="http://schemas.microsoft.com/office/drawing/2014/main" id="{60615057-F00D-1241-9659-FA6DBFC5F945}"/>
              </a:ext>
            </a:extLst>
          </p:cNvPr>
          <p:cNvSpPr txBox="1"/>
          <p:nvPr/>
        </p:nvSpPr>
        <p:spPr>
          <a:xfrm>
            <a:off x="519750" y="3896666"/>
            <a:ext cx="301686" cy="369332"/>
          </a:xfrm>
          <a:prstGeom prst="rect">
            <a:avLst/>
          </a:prstGeom>
          <a:noFill/>
        </p:spPr>
        <p:txBody>
          <a:bodyPr wrap="square" rtlCol="0">
            <a:spAutoFit/>
          </a:bodyPr>
          <a:lstStyle/>
          <a:p>
            <a:r>
              <a:rPr lang="en-US" b="1"/>
              <a:t>1</a:t>
            </a:r>
          </a:p>
        </p:txBody>
      </p:sp>
      <p:sp>
        <p:nvSpPr>
          <p:cNvPr id="9" name="Oval 8">
            <a:extLst>
              <a:ext uri="{FF2B5EF4-FFF2-40B4-BE49-F238E27FC236}">
                <a16:creationId xmlns:a16="http://schemas.microsoft.com/office/drawing/2014/main" id="{065D9905-BE53-C941-84BE-6FB4675FE709}"/>
              </a:ext>
            </a:extLst>
          </p:cNvPr>
          <p:cNvSpPr/>
          <p:nvPr/>
        </p:nvSpPr>
        <p:spPr>
          <a:xfrm>
            <a:off x="433120" y="385461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C191DA-2114-834F-B975-36E339A5CD60}"/>
              </a:ext>
            </a:extLst>
          </p:cNvPr>
          <p:cNvSpPr txBox="1"/>
          <p:nvPr/>
        </p:nvSpPr>
        <p:spPr>
          <a:xfrm>
            <a:off x="579352" y="4370705"/>
            <a:ext cx="3113983" cy="2462213"/>
          </a:xfrm>
          <a:prstGeom prst="rect">
            <a:avLst/>
          </a:prstGeom>
          <a:noFill/>
        </p:spPr>
        <p:txBody>
          <a:bodyPr wrap="square" rtlCol="0">
            <a:spAutoFit/>
          </a:bodyPr>
          <a:lstStyle/>
          <a:p>
            <a:r>
              <a:rPr lang="en-US" sz="1400"/>
              <a:t>4chan users start discussing the idea of the campaign: </a:t>
            </a:r>
          </a:p>
          <a:p>
            <a:pPr marL="285750" indent="-285750">
              <a:buFont typeface="Arial" panose="020B0604020202020204" pitchFamily="34" charset="0"/>
              <a:buChar char="•"/>
            </a:pPr>
            <a:r>
              <a:rPr lang="en-US" sz="1400"/>
              <a:t>develop a simple white/black flyer </a:t>
            </a:r>
          </a:p>
          <a:p>
            <a:pPr marL="285750" indent="-285750">
              <a:buFont typeface="Arial" panose="020B0604020202020204" pitchFamily="34" charset="0"/>
              <a:buChar char="•"/>
            </a:pPr>
            <a:r>
              <a:rPr lang="en-US" sz="1400"/>
              <a:t>never mention its white supremacist origins or use any white supremacy symbols, fonts, or language</a:t>
            </a:r>
          </a:p>
          <a:p>
            <a:pPr marL="285750" indent="-285750">
              <a:buFont typeface="Arial" panose="020B0604020202020204" pitchFamily="34" charset="0"/>
              <a:buChar char="•"/>
            </a:pPr>
            <a:r>
              <a:rPr lang="en-US" sz="1400"/>
              <a:t>strive to ensure that you are not recorded placing the flyer</a:t>
            </a:r>
          </a:p>
          <a:p>
            <a:pPr marL="285750" indent="-285750">
              <a:buFont typeface="Arial" panose="020B0604020202020204" pitchFamily="34" charset="0"/>
              <a:buChar char="•"/>
            </a:pPr>
            <a:r>
              <a:rPr lang="en-US" sz="1400"/>
              <a:t>distribute these instructions elsewhere online, including Stormfront and Discord</a:t>
            </a:r>
          </a:p>
        </p:txBody>
      </p:sp>
      <p:pic>
        <p:nvPicPr>
          <p:cNvPr id="2050" name="Picture 2" descr="The trouble with saying 'it's okay to be white'">
            <a:extLst>
              <a:ext uri="{FF2B5EF4-FFF2-40B4-BE49-F238E27FC236}">
                <a16:creationId xmlns:a16="http://schemas.microsoft.com/office/drawing/2014/main" id="{3E0419D2-714D-DD41-9EB4-4BCE040F965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16260" y="2840502"/>
            <a:ext cx="1088878" cy="74661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544972F-3003-C440-88DD-32010353CD26}"/>
              </a:ext>
            </a:extLst>
          </p:cNvPr>
          <p:cNvSpPr txBox="1"/>
          <p:nvPr/>
        </p:nvSpPr>
        <p:spPr>
          <a:xfrm>
            <a:off x="3841766" y="3668088"/>
            <a:ext cx="2280380" cy="954107"/>
          </a:xfrm>
          <a:prstGeom prst="rect">
            <a:avLst/>
          </a:prstGeom>
          <a:noFill/>
        </p:spPr>
        <p:txBody>
          <a:bodyPr wrap="square" rtlCol="0">
            <a:spAutoFit/>
          </a:bodyPr>
          <a:lstStyle/>
          <a:p>
            <a:r>
              <a:rPr lang="en-US" sz="1400"/>
              <a:t>Unknown individuals start posting “It’s Okay To Be White” Posters on college campuses</a:t>
            </a:r>
          </a:p>
        </p:txBody>
      </p:sp>
      <p:sp>
        <p:nvSpPr>
          <p:cNvPr id="14" name="TextBox 13">
            <a:extLst>
              <a:ext uri="{FF2B5EF4-FFF2-40B4-BE49-F238E27FC236}">
                <a16:creationId xmlns:a16="http://schemas.microsoft.com/office/drawing/2014/main" id="{DE11EE81-14BB-1642-AC8E-D2B095AAA58C}"/>
              </a:ext>
            </a:extLst>
          </p:cNvPr>
          <p:cNvSpPr txBox="1"/>
          <p:nvPr/>
        </p:nvSpPr>
        <p:spPr>
          <a:xfrm>
            <a:off x="4760332" y="4542871"/>
            <a:ext cx="301686" cy="369332"/>
          </a:xfrm>
          <a:prstGeom prst="rect">
            <a:avLst/>
          </a:prstGeom>
          <a:noFill/>
        </p:spPr>
        <p:txBody>
          <a:bodyPr wrap="square" rtlCol="0">
            <a:spAutoFit/>
          </a:bodyPr>
          <a:lstStyle/>
          <a:p>
            <a:r>
              <a:rPr lang="en-US" b="1"/>
              <a:t>2</a:t>
            </a:r>
          </a:p>
        </p:txBody>
      </p:sp>
      <p:sp>
        <p:nvSpPr>
          <p:cNvPr id="15" name="Oval 14">
            <a:extLst>
              <a:ext uri="{FF2B5EF4-FFF2-40B4-BE49-F238E27FC236}">
                <a16:creationId xmlns:a16="http://schemas.microsoft.com/office/drawing/2014/main" id="{54A06D1F-2F8A-3548-8E8D-B148CAB7CBAF}"/>
              </a:ext>
            </a:extLst>
          </p:cNvPr>
          <p:cNvSpPr/>
          <p:nvPr/>
        </p:nvSpPr>
        <p:spPr>
          <a:xfrm>
            <a:off x="4688878" y="4500255"/>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It's okay to be white' posters spotted at Princeton">
            <a:extLst>
              <a:ext uri="{FF2B5EF4-FFF2-40B4-BE49-F238E27FC236}">
                <a16:creationId xmlns:a16="http://schemas.microsoft.com/office/drawing/2014/main" id="{812DB91B-342A-9E43-9BAD-FA6E6002C1F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16259" y="1536723"/>
            <a:ext cx="2179742" cy="1031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4085649-BEA5-E14F-8ABD-53EE4AEBCDD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32751" y="2846173"/>
            <a:ext cx="989395" cy="740947"/>
          </a:xfrm>
          <a:prstGeom prst="rect">
            <a:avLst/>
          </a:prstGeom>
        </p:spPr>
      </p:pic>
      <p:sp>
        <p:nvSpPr>
          <p:cNvPr id="19" name="TextBox 18">
            <a:extLst>
              <a:ext uri="{FF2B5EF4-FFF2-40B4-BE49-F238E27FC236}">
                <a16:creationId xmlns:a16="http://schemas.microsoft.com/office/drawing/2014/main" id="{58B4C84D-4C79-A045-85E5-01CADFF7D604}"/>
              </a:ext>
            </a:extLst>
          </p:cNvPr>
          <p:cNvSpPr txBox="1"/>
          <p:nvPr/>
        </p:nvSpPr>
        <p:spPr>
          <a:xfrm>
            <a:off x="4326146" y="6142492"/>
            <a:ext cx="1572759" cy="738664"/>
          </a:xfrm>
          <a:prstGeom prst="rect">
            <a:avLst/>
          </a:prstGeom>
          <a:noFill/>
        </p:spPr>
        <p:txBody>
          <a:bodyPr wrap="square" rtlCol="0">
            <a:spAutoFit/>
          </a:bodyPr>
          <a:lstStyle/>
          <a:p>
            <a:r>
              <a:rPr lang="en-US" sz="1400"/>
              <a:t>Hashtags began circulating on social media</a:t>
            </a:r>
          </a:p>
        </p:txBody>
      </p:sp>
      <p:pic>
        <p:nvPicPr>
          <p:cNvPr id="16" name="Picture 15">
            <a:extLst>
              <a:ext uri="{FF2B5EF4-FFF2-40B4-BE49-F238E27FC236}">
                <a16:creationId xmlns:a16="http://schemas.microsoft.com/office/drawing/2014/main" id="{84CFADBD-5641-9D49-A521-F407593E724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16259" y="5066617"/>
            <a:ext cx="1982646" cy="954106"/>
          </a:xfrm>
          <a:prstGeom prst="rect">
            <a:avLst/>
          </a:prstGeom>
        </p:spPr>
      </p:pic>
      <p:sp>
        <p:nvSpPr>
          <p:cNvPr id="21" name="TextBox 20">
            <a:extLst>
              <a:ext uri="{FF2B5EF4-FFF2-40B4-BE49-F238E27FC236}">
                <a16:creationId xmlns:a16="http://schemas.microsoft.com/office/drawing/2014/main" id="{3B59E0AA-0917-CC4E-903B-E9CC513B3451}"/>
              </a:ext>
            </a:extLst>
          </p:cNvPr>
          <p:cNvSpPr txBox="1"/>
          <p:nvPr/>
        </p:nvSpPr>
        <p:spPr>
          <a:xfrm>
            <a:off x="3953007" y="6180123"/>
            <a:ext cx="301686" cy="369332"/>
          </a:xfrm>
          <a:prstGeom prst="rect">
            <a:avLst/>
          </a:prstGeom>
          <a:noFill/>
        </p:spPr>
        <p:txBody>
          <a:bodyPr wrap="none" rtlCol="0">
            <a:spAutoFit/>
          </a:bodyPr>
          <a:lstStyle/>
          <a:p>
            <a:r>
              <a:rPr lang="en-US" b="1"/>
              <a:t>3</a:t>
            </a:r>
          </a:p>
        </p:txBody>
      </p:sp>
      <p:sp>
        <p:nvSpPr>
          <p:cNvPr id="22" name="Oval 21">
            <a:extLst>
              <a:ext uri="{FF2B5EF4-FFF2-40B4-BE49-F238E27FC236}">
                <a16:creationId xmlns:a16="http://schemas.microsoft.com/office/drawing/2014/main" id="{D6AEE08F-968F-A84C-829E-42DD25329A26}"/>
              </a:ext>
            </a:extLst>
          </p:cNvPr>
          <p:cNvSpPr/>
          <p:nvPr/>
        </p:nvSpPr>
        <p:spPr>
          <a:xfrm>
            <a:off x="3881553" y="6142492"/>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589DF97-9CB2-3B48-A741-E64113A465C9}"/>
              </a:ext>
            </a:extLst>
          </p:cNvPr>
          <p:cNvSpPr txBox="1"/>
          <p:nvPr/>
        </p:nvSpPr>
        <p:spPr>
          <a:xfrm>
            <a:off x="6540949" y="2217612"/>
            <a:ext cx="301686" cy="369332"/>
          </a:xfrm>
          <a:prstGeom prst="rect">
            <a:avLst/>
          </a:prstGeom>
          <a:noFill/>
        </p:spPr>
        <p:txBody>
          <a:bodyPr wrap="none" rtlCol="0">
            <a:spAutoFit/>
          </a:bodyPr>
          <a:lstStyle/>
          <a:p>
            <a:r>
              <a:rPr lang="en-US" b="1"/>
              <a:t>4</a:t>
            </a:r>
          </a:p>
        </p:txBody>
      </p:sp>
      <p:sp>
        <p:nvSpPr>
          <p:cNvPr id="25" name="Oval 24">
            <a:extLst>
              <a:ext uri="{FF2B5EF4-FFF2-40B4-BE49-F238E27FC236}">
                <a16:creationId xmlns:a16="http://schemas.microsoft.com/office/drawing/2014/main" id="{C857245E-D459-464E-BBE2-ED7EC573A608}"/>
              </a:ext>
            </a:extLst>
          </p:cNvPr>
          <p:cNvSpPr/>
          <p:nvPr/>
        </p:nvSpPr>
        <p:spPr>
          <a:xfrm>
            <a:off x="6469495" y="217998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E219527-3010-D943-905E-488AD4B71D9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69495" y="377157"/>
            <a:ext cx="2473397" cy="1390948"/>
          </a:xfrm>
          <a:prstGeom prst="rect">
            <a:avLst/>
          </a:prstGeom>
        </p:spPr>
      </p:pic>
      <p:sp>
        <p:nvSpPr>
          <p:cNvPr id="27" name="TextBox 26">
            <a:extLst>
              <a:ext uri="{FF2B5EF4-FFF2-40B4-BE49-F238E27FC236}">
                <a16:creationId xmlns:a16="http://schemas.microsoft.com/office/drawing/2014/main" id="{E2A0E66A-7B52-D04E-891E-32B6C9ECF639}"/>
              </a:ext>
            </a:extLst>
          </p:cNvPr>
          <p:cNvSpPr txBox="1"/>
          <p:nvPr/>
        </p:nvSpPr>
        <p:spPr>
          <a:xfrm>
            <a:off x="6914088" y="1962970"/>
            <a:ext cx="2028804" cy="954107"/>
          </a:xfrm>
          <a:prstGeom prst="rect">
            <a:avLst/>
          </a:prstGeom>
          <a:noFill/>
        </p:spPr>
        <p:txBody>
          <a:bodyPr wrap="square" rtlCol="0">
            <a:spAutoFit/>
          </a:bodyPr>
          <a:lstStyle/>
          <a:p>
            <a:r>
              <a:rPr lang="en-US" sz="1400"/>
              <a:t>Milo </a:t>
            </a:r>
            <a:r>
              <a:rPr lang="en-US" sz="1400" err="1"/>
              <a:t>Yiannoploulos</a:t>
            </a:r>
            <a:r>
              <a:rPr lang="en-US" sz="1400"/>
              <a:t> starts selling “It’s Okay to Be White” T-Shirts during his college campus tour</a:t>
            </a:r>
          </a:p>
        </p:txBody>
      </p:sp>
      <p:sp>
        <p:nvSpPr>
          <p:cNvPr id="28" name="TextBox 27">
            <a:extLst>
              <a:ext uri="{FF2B5EF4-FFF2-40B4-BE49-F238E27FC236}">
                <a16:creationId xmlns:a16="http://schemas.microsoft.com/office/drawing/2014/main" id="{E0D01A9C-4416-2D40-869F-8AA310DC4D29}"/>
              </a:ext>
            </a:extLst>
          </p:cNvPr>
          <p:cNvSpPr txBox="1"/>
          <p:nvPr/>
        </p:nvSpPr>
        <p:spPr>
          <a:xfrm>
            <a:off x="9387840" y="2179982"/>
            <a:ext cx="301686" cy="369332"/>
          </a:xfrm>
          <a:prstGeom prst="rect">
            <a:avLst/>
          </a:prstGeom>
          <a:noFill/>
        </p:spPr>
        <p:txBody>
          <a:bodyPr wrap="none" rtlCol="0">
            <a:spAutoFit/>
          </a:bodyPr>
          <a:lstStyle/>
          <a:p>
            <a:r>
              <a:rPr lang="en-US" b="1"/>
              <a:t>6</a:t>
            </a:r>
          </a:p>
        </p:txBody>
      </p:sp>
      <p:sp>
        <p:nvSpPr>
          <p:cNvPr id="29" name="Oval 28">
            <a:extLst>
              <a:ext uri="{FF2B5EF4-FFF2-40B4-BE49-F238E27FC236}">
                <a16:creationId xmlns:a16="http://schemas.microsoft.com/office/drawing/2014/main" id="{BF9BD927-67E0-9A42-9794-B863AC12C0C0}"/>
              </a:ext>
            </a:extLst>
          </p:cNvPr>
          <p:cNvSpPr/>
          <p:nvPr/>
        </p:nvSpPr>
        <p:spPr>
          <a:xfrm>
            <a:off x="9316386" y="214235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5159ED5-ECDD-204A-9318-9AD919DD4EB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6739" y="2965029"/>
            <a:ext cx="1436459" cy="1636196"/>
          </a:xfrm>
          <a:prstGeom prst="rect">
            <a:avLst/>
          </a:prstGeom>
        </p:spPr>
      </p:pic>
      <p:sp>
        <p:nvSpPr>
          <p:cNvPr id="32" name="TextBox 31">
            <a:extLst>
              <a:ext uri="{FF2B5EF4-FFF2-40B4-BE49-F238E27FC236}">
                <a16:creationId xmlns:a16="http://schemas.microsoft.com/office/drawing/2014/main" id="{2ECCD791-4E3D-334C-9F0E-B01ED963704F}"/>
              </a:ext>
            </a:extLst>
          </p:cNvPr>
          <p:cNvSpPr txBox="1"/>
          <p:nvPr/>
        </p:nvSpPr>
        <p:spPr>
          <a:xfrm>
            <a:off x="6426388" y="5046116"/>
            <a:ext cx="301686" cy="369332"/>
          </a:xfrm>
          <a:prstGeom prst="rect">
            <a:avLst/>
          </a:prstGeom>
          <a:noFill/>
        </p:spPr>
        <p:txBody>
          <a:bodyPr wrap="none" rtlCol="0">
            <a:spAutoFit/>
          </a:bodyPr>
          <a:lstStyle/>
          <a:p>
            <a:r>
              <a:rPr lang="en-US" b="1"/>
              <a:t>5</a:t>
            </a:r>
          </a:p>
        </p:txBody>
      </p:sp>
      <p:sp>
        <p:nvSpPr>
          <p:cNvPr id="33" name="Oval 32">
            <a:extLst>
              <a:ext uri="{FF2B5EF4-FFF2-40B4-BE49-F238E27FC236}">
                <a16:creationId xmlns:a16="http://schemas.microsoft.com/office/drawing/2014/main" id="{DBA638CC-EBBE-6343-87DD-455824E27F13}"/>
              </a:ext>
            </a:extLst>
          </p:cNvPr>
          <p:cNvSpPr/>
          <p:nvPr/>
        </p:nvSpPr>
        <p:spPr>
          <a:xfrm>
            <a:off x="6354934" y="5008485"/>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45023296-F88C-F24F-BD9A-E9B125C46AA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451690" y="3443067"/>
            <a:ext cx="1374322" cy="1565418"/>
          </a:xfrm>
          <a:prstGeom prst="rect">
            <a:avLst/>
          </a:prstGeom>
        </p:spPr>
      </p:pic>
      <p:sp>
        <p:nvSpPr>
          <p:cNvPr id="30" name="TextBox 29">
            <a:extLst>
              <a:ext uri="{FF2B5EF4-FFF2-40B4-BE49-F238E27FC236}">
                <a16:creationId xmlns:a16="http://schemas.microsoft.com/office/drawing/2014/main" id="{6F60B973-25BB-E94C-8631-3E07DFAD088C}"/>
              </a:ext>
            </a:extLst>
          </p:cNvPr>
          <p:cNvSpPr txBox="1"/>
          <p:nvPr/>
        </p:nvSpPr>
        <p:spPr>
          <a:xfrm>
            <a:off x="6906141" y="4976024"/>
            <a:ext cx="2086605" cy="954107"/>
          </a:xfrm>
          <a:prstGeom prst="rect">
            <a:avLst/>
          </a:prstGeom>
          <a:noFill/>
        </p:spPr>
        <p:txBody>
          <a:bodyPr wrap="square" rtlCol="0">
            <a:spAutoFit/>
          </a:bodyPr>
          <a:lstStyle/>
          <a:p>
            <a:r>
              <a:rPr lang="en-US" sz="1400"/>
              <a:t>Media Outlets begin covering the story, linking to the white supremacist 4chan conversation</a:t>
            </a:r>
          </a:p>
        </p:txBody>
      </p:sp>
      <p:sp>
        <p:nvSpPr>
          <p:cNvPr id="38" name="TextBox 37">
            <a:extLst>
              <a:ext uri="{FF2B5EF4-FFF2-40B4-BE49-F238E27FC236}">
                <a16:creationId xmlns:a16="http://schemas.microsoft.com/office/drawing/2014/main" id="{3CC65D77-F697-BC40-84E5-4BEF48AC7078}"/>
              </a:ext>
            </a:extLst>
          </p:cNvPr>
          <p:cNvSpPr txBox="1"/>
          <p:nvPr/>
        </p:nvSpPr>
        <p:spPr>
          <a:xfrm>
            <a:off x="9316387" y="5543335"/>
            <a:ext cx="301686" cy="369332"/>
          </a:xfrm>
          <a:prstGeom prst="rect">
            <a:avLst/>
          </a:prstGeom>
          <a:noFill/>
        </p:spPr>
        <p:txBody>
          <a:bodyPr wrap="none" rtlCol="0">
            <a:spAutoFit/>
          </a:bodyPr>
          <a:lstStyle/>
          <a:p>
            <a:r>
              <a:rPr lang="en-US" b="1"/>
              <a:t>7</a:t>
            </a:r>
          </a:p>
        </p:txBody>
      </p:sp>
      <p:sp>
        <p:nvSpPr>
          <p:cNvPr id="39" name="Oval 38">
            <a:extLst>
              <a:ext uri="{FF2B5EF4-FFF2-40B4-BE49-F238E27FC236}">
                <a16:creationId xmlns:a16="http://schemas.microsoft.com/office/drawing/2014/main" id="{68490A5C-D987-5E4A-8DD8-C96AD3F71D66}"/>
              </a:ext>
            </a:extLst>
          </p:cNvPr>
          <p:cNvSpPr/>
          <p:nvPr/>
        </p:nvSpPr>
        <p:spPr>
          <a:xfrm>
            <a:off x="9244933" y="5505704"/>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5CE86A13-C3AF-CE44-884B-94A35A47472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760979" y="136525"/>
            <a:ext cx="1713088" cy="1778789"/>
          </a:xfrm>
          <a:prstGeom prst="rect">
            <a:avLst/>
          </a:prstGeom>
        </p:spPr>
      </p:pic>
      <p:sp>
        <p:nvSpPr>
          <p:cNvPr id="34" name="TextBox 33">
            <a:extLst>
              <a:ext uri="{FF2B5EF4-FFF2-40B4-BE49-F238E27FC236}">
                <a16:creationId xmlns:a16="http://schemas.microsoft.com/office/drawing/2014/main" id="{D2270EA6-2FE8-DE4C-93B7-0E4DAB957431}"/>
              </a:ext>
            </a:extLst>
          </p:cNvPr>
          <p:cNvSpPr txBox="1"/>
          <p:nvPr/>
        </p:nvSpPr>
        <p:spPr>
          <a:xfrm>
            <a:off x="9832433" y="2052595"/>
            <a:ext cx="2331212" cy="1384995"/>
          </a:xfrm>
          <a:prstGeom prst="rect">
            <a:avLst/>
          </a:prstGeom>
          <a:noFill/>
        </p:spPr>
        <p:txBody>
          <a:bodyPr wrap="square" rtlCol="0">
            <a:spAutoFit/>
          </a:bodyPr>
          <a:lstStyle/>
          <a:p>
            <a:r>
              <a:rPr lang="en-US" sz="1400"/>
              <a:t>Fox News Commentator Tucker Carlson accuses the left of sowing racial division by expression offense at the slogan – </a:t>
            </a:r>
            <a:r>
              <a:rPr lang="en-US" sz="1400" b="1"/>
              <a:t>exactly what the manipulators wanted</a:t>
            </a:r>
          </a:p>
        </p:txBody>
      </p:sp>
      <p:pic>
        <p:nvPicPr>
          <p:cNvPr id="35" name="Picture 34">
            <a:extLst>
              <a:ext uri="{FF2B5EF4-FFF2-40B4-BE49-F238E27FC236}">
                <a16:creationId xmlns:a16="http://schemas.microsoft.com/office/drawing/2014/main" id="{3B6AB81A-463B-8240-9A00-0662C59E56D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004106" y="3510951"/>
            <a:ext cx="1451888" cy="1978607"/>
          </a:xfrm>
          <a:prstGeom prst="rect">
            <a:avLst/>
          </a:prstGeom>
        </p:spPr>
      </p:pic>
      <p:sp>
        <p:nvSpPr>
          <p:cNvPr id="40" name="TextBox 39">
            <a:extLst>
              <a:ext uri="{FF2B5EF4-FFF2-40B4-BE49-F238E27FC236}">
                <a16:creationId xmlns:a16="http://schemas.microsoft.com/office/drawing/2014/main" id="{1F59DDCB-E879-2C4E-A272-4757C648B3B1}"/>
              </a:ext>
            </a:extLst>
          </p:cNvPr>
          <p:cNvSpPr txBox="1"/>
          <p:nvPr/>
        </p:nvSpPr>
        <p:spPr>
          <a:xfrm>
            <a:off x="9778766" y="5429198"/>
            <a:ext cx="1925053" cy="1384995"/>
          </a:xfrm>
          <a:prstGeom prst="rect">
            <a:avLst/>
          </a:prstGeom>
          <a:noFill/>
        </p:spPr>
        <p:txBody>
          <a:bodyPr wrap="square" rtlCol="0">
            <a:spAutoFit/>
          </a:bodyPr>
          <a:lstStyle/>
          <a:p>
            <a:r>
              <a:rPr lang="en-US" sz="1400"/>
              <a:t>Nationalist Australian Senators put forward a motion to acknowledge ”anti-white racism” – the motion was defeated </a:t>
            </a:r>
          </a:p>
        </p:txBody>
      </p:sp>
    </p:spTree>
    <p:extLst>
      <p:ext uri="{BB962C8B-B14F-4D97-AF65-F5344CB8AC3E}">
        <p14:creationId xmlns:p14="http://schemas.microsoft.com/office/powerpoint/2010/main" val="1380998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AAF-E062-7545-89C9-9F119E7730D7}"/>
              </a:ext>
            </a:extLst>
          </p:cNvPr>
          <p:cNvSpPr>
            <a:spLocks noGrp="1"/>
          </p:cNvSpPr>
          <p:nvPr>
            <p:ph type="title"/>
          </p:nvPr>
        </p:nvSpPr>
        <p:spPr/>
        <p:txBody>
          <a:bodyPr/>
          <a:lstStyle/>
          <a:p>
            <a:r>
              <a:rPr lang="en-US"/>
              <a:t>Viral sloganeering: recommendations</a:t>
            </a:r>
          </a:p>
        </p:txBody>
      </p:sp>
      <p:sp>
        <p:nvSpPr>
          <p:cNvPr id="3" name="Content Placeholder 2">
            <a:extLst>
              <a:ext uri="{FF2B5EF4-FFF2-40B4-BE49-F238E27FC236}">
                <a16:creationId xmlns:a16="http://schemas.microsoft.com/office/drawing/2014/main" id="{04BE3EE4-F991-BB4C-8A6F-B911493F786E}"/>
              </a:ext>
            </a:extLst>
          </p:cNvPr>
          <p:cNvSpPr>
            <a:spLocks noGrp="1"/>
          </p:cNvSpPr>
          <p:nvPr>
            <p:ph idx="1"/>
          </p:nvPr>
        </p:nvSpPr>
        <p:spPr>
          <a:xfrm>
            <a:off x="838200" y="1825625"/>
            <a:ext cx="5257800" cy="4351338"/>
          </a:xfrm>
        </p:spPr>
        <p:txBody>
          <a:bodyPr>
            <a:normAutofit/>
          </a:bodyPr>
          <a:lstStyle/>
          <a:p>
            <a:r>
              <a:rPr lang="en-US"/>
              <a:t>platforms:</a:t>
            </a:r>
          </a:p>
          <a:p>
            <a:pPr lvl="1"/>
            <a:r>
              <a:rPr lang="en-US"/>
              <a:t>understand how these slogans rise in attention</a:t>
            </a:r>
          </a:p>
          <a:p>
            <a:pPr lvl="1"/>
            <a:r>
              <a:rPr lang="en-US"/>
              <a:t>analyze their growth to determine if it is organic or operational</a:t>
            </a:r>
          </a:p>
          <a:p>
            <a:r>
              <a:rPr lang="en-US"/>
              <a:t>journalists </a:t>
            </a:r>
          </a:p>
          <a:p>
            <a:pPr lvl="1"/>
            <a:r>
              <a:rPr lang="en-US"/>
              <a:t>must understand their role in amplifying the message</a:t>
            </a:r>
          </a:p>
          <a:p>
            <a:pPr lvl="1"/>
            <a:r>
              <a:rPr lang="en-US"/>
              <a:t>should be careful calling attention to a slogan that is only popular within a particular community</a:t>
            </a:r>
          </a:p>
        </p:txBody>
      </p:sp>
      <p:sp>
        <p:nvSpPr>
          <p:cNvPr id="4" name="Slide Number Placeholder 3">
            <a:extLst>
              <a:ext uri="{FF2B5EF4-FFF2-40B4-BE49-F238E27FC236}">
                <a16:creationId xmlns:a16="http://schemas.microsoft.com/office/drawing/2014/main" id="{0EB709CD-A95C-D24E-BF38-0EC553B90308}"/>
              </a:ext>
            </a:extLst>
          </p:cNvPr>
          <p:cNvSpPr>
            <a:spLocks noGrp="1"/>
          </p:cNvSpPr>
          <p:nvPr>
            <p:ph type="sldNum" sz="quarter" idx="12"/>
          </p:nvPr>
        </p:nvSpPr>
        <p:spPr/>
        <p:txBody>
          <a:bodyPr/>
          <a:lstStyle/>
          <a:p>
            <a:fld id="{EDE91985-A632-1D4D-B6FC-C086B0CD5C3C}" type="slidenum">
              <a:rPr lang="en-US" smtClean="0"/>
              <a:t>19</a:t>
            </a:fld>
            <a:endParaRPr lang="en-US"/>
          </a:p>
        </p:txBody>
      </p:sp>
      <p:pic>
        <p:nvPicPr>
          <p:cNvPr id="5" name="Picture 4">
            <a:extLst>
              <a:ext uri="{FF2B5EF4-FFF2-40B4-BE49-F238E27FC236}">
                <a16:creationId xmlns:a16="http://schemas.microsoft.com/office/drawing/2014/main" id="{919155DF-8E7F-774C-A457-FDB52F41AB3A}"/>
              </a:ext>
            </a:extLst>
          </p:cNvPr>
          <p:cNvPicPr>
            <a:picLocks noChangeAspect="1"/>
          </p:cNvPicPr>
          <p:nvPr/>
        </p:nvPicPr>
        <p:blipFill>
          <a:blip r:embed="rId2"/>
          <a:stretch>
            <a:fillRect/>
          </a:stretch>
        </p:blipFill>
        <p:spPr>
          <a:xfrm>
            <a:off x="6530479" y="1690688"/>
            <a:ext cx="2080121" cy="2080121"/>
          </a:xfrm>
          <a:prstGeom prst="rect">
            <a:avLst/>
          </a:prstGeom>
        </p:spPr>
      </p:pic>
      <p:pic>
        <p:nvPicPr>
          <p:cNvPr id="6" name="Picture 5">
            <a:extLst>
              <a:ext uri="{FF2B5EF4-FFF2-40B4-BE49-F238E27FC236}">
                <a16:creationId xmlns:a16="http://schemas.microsoft.com/office/drawing/2014/main" id="{DD96FFDB-84A0-404C-B68B-820848F573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962" y="3897068"/>
            <a:ext cx="3136838" cy="2333023"/>
          </a:xfrm>
          <a:prstGeom prst="rect">
            <a:avLst/>
          </a:prstGeom>
        </p:spPr>
      </p:pic>
    </p:spTree>
    <p:extLst>
      <p:ext uri="{BB962C8B-B14F-4D97-AF65-F5344CB8AC3E}">
        <p14:creationId xmlns:p14="http://schemas.microsoft.com/office/powerpoint/2010/main" val="1397546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E4448C-8A1B-D64D-B76E-9983F4AF7723}"/>
              </a:ext>
            </a:extLst>
          </p:cNvPr>
          <p:cNvSpPr>
            <a:spLocks noGrp="1"/>
          </p:cNvSpPr>
          <p:nvPr>
            <p:ph type="sldNum" sz="quarter" idx="12"/>
          </p:nvPr>
        </p:nvSpPr>
        <p:spPr/>
        <p:txBody>
          <a:bodyPr/>
          <a:lstStyle/>
          <a:p>
            <a:fld id="{EDE91985-A632-1D4D-B6FC-C086B0CD5C3C}" type="slidenum">
              <a:rPr lang="en-US" smtClean="0"/>
              <a:t>2</a:t>
            </a:fld>
            <a:endParaRPr lang="en-US"/>
          </a:p>
        </p:txBody>
      </p:sp>
      <p:sp>
        <p:nvSpPr>
          <p:cNvPr id="5" name="TextBox 4">
            <a:extLst>
              <a:ext uri="{FF2B5EF4-FFF2-40B4-BE49-F238E27FC236}">
                <a16:creationId xmlns:a16="http://schemas.microsoft.com/office/drawing/2014/main" id="{D717B7CF-F07A-2246-AEF9-189B3A7D09B1}"/>
              </a:ext>
            </a:extLst>
          </p:cNvPr>
          <p:cNvSpPr txBox="1"/>
          <p:nvPr/>
        </p:nvSpPr>
        <p:spPr>
          <a:xfrm>
            <a:off x="1223864" y="3059668"/>
            <a:ext cx="9972603" cy="646331"/>
          </a:xfrm>
          <a:prstGeom prst="rect">
            <a:avLst/>
          </a:prstGeom>
          <a:noFill/>
        </p:spPr>
        <p:txBody>
          <a:bodyPr wrap="none" rtlCol="0">
            <a:spAutoFit/>
          </a:bodyPr>
          <a:lstStyle/>
          <a:p>
            <a:pPr algn="ctr"/>
            <a:r>
              <a:rPr lang="en-US">
                <a:latin typeface="Century Schoolbook" panose="02040604050505020304" pitchFamily="18" charset="0"/>
              </a:rPr>
              <a:t>“If you tell a lie big enough and keep repeating it, people will eventually come to believe it.” </a:t>
            </a:r>
            <a:br>
              <a:rPr lang="en-US">
                <a:latin typeface="Century Schoolbook" panose="02040604050505020304" pitchFamily="18" charset="0"/>
              </a:rPr>
            </a:br>
            <a:r>
              <a:rPr lang="en-US">
                <a:latin typeface="Century Schoolbook" panose="02040604050505020304" pitchFamily="18" charset="0"/>
              </a:rPr>
              <a:t>– Nazi Politician Joseph Goebbels</a:t>
            </a:r>
          </a:p>
        </p:txBody>
      </p:sp>
      <p:pic>
        <p:nvPicPr>
          <p:cNvPr id="6" name="Picture 5">
            <a:extLst>
              <a:ext uri="{FF2B5EF4-FFF2-40B4-BE49-F238E27FC236}">
                <a16:creationId xmlns:a16="http://schemas.microsoft.com/office/drawing/2014/main" id="{63F1780A-3A77-2A41-987B-A326702576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67136" y="409317"/>
            <a:ext cx="1686058" cy="2360071"/>
          </a:xfrm>
          <a:prstGeom prst="rect">
            <a:avLst/>
          </a:prstGeom>
        </p:spPr>
      </p:pic>
    </p:spTree>
    <p:extLst>
      <p:ext uri="{BB962C8B-B14F-4D97-AF65-F5344CB8AC3E}">
        <p14:creationId xmlns:p14="http://schemas.microsoft.com/office/powerpoint/2010/main" val="220812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32A6DF-C068-F44C-AF7B-834A141C944E}"/>
              </a:ext>
            </a:extLst>
          </p:cNvPr>
          <p:cNvSpPr>
            <a:spLocks noGrp="1"/>
          </p:cNvSpPr>
          <p:nvPr>
            <p:ph type="title"/>
          </p:nvPr>
        </p:nvSpPr>
        <p:spPr/>
        <p:txBody>
          <a:bodyPr/>
          <a:lstStyle/>
          <a:p>
            <a:r>
              <a:rPr lang="en-US"/>
              <a:t>Leak Forgery</a:t>
            </a:r>
          </a:p>
        </p:txBody>
      </p:sp>
      <p:sp>
        <p:nvSpPr>
          <p:cNvPr id="6" name="Text Placeholder 5">
            <a:extLst>
              <a:ext uri="{FF2B5EF4-FFF2-40B4-BE49-F238E27FC236}">
                <a16:creationId xmlns:a16="http://schemas.microsoft.com/office/drawing/2014/main" id="{7081112D-72ED-374D-9AD3-1BA46043DC0C}"/>
              </a:ext>
            </a:extLst>
          </p:cNvPr>
          <p:cNvSpPr>
            <a:spLocks noGrp="1"/>
          </p:cNvSpPr>
          <p:nvPr>
            <p:ph type="body" idx="1"/>
          </p:nvPr>
        </p:nvSpPr>
        <p:spPr/>
        <p:txBody>
          <a:bodyPr/>
          <a:lstStyle/>
          <a:p>
            <a:r>
              <a:rPr lang="en-US"/>
              <a:t>a process of forging documents that are then released by manipulators as apparent leaks from their political targets</a:t>
            </a:r>
          </a:p>
        </p:txBody>
      </p:sp>
      <p:sp>
        <p:nvSpPr>
          <p:cNvPr id="4" name="Slide Number Placeholder 3">
            <a:extLst>
              <a:ext uri="{FF2B5EF4-FFF2-40B4-BE49-F238E27FC236}">
                <a16:creationId xmlns:a16="http://schemas.microsoft.com/office/drawing/2014/main" id="{7A01E592-03B0-6A43-A72D-E6992B85CE4A}"/>
              </a:ext>
            </a:extLst>
          </p:cNvPr>
          <p:cNvSpPr>
            <a:spLocks noGrp="1"/>
          </p:cNvSpPr>
          <p:nvPr>
            <p:ph type="sldNum" sz="quarter" idx="12"/>
          </p:nvPr>
        </p:nvSpPr>
        <p:spPr/>
        <p:txBody>
          <a:bodyPr/>
          <a:lstStyle/>
          <a:p>
            <a:fld id="{EDE91985-A632-1D4D-B6FC-C086B0CD5C3C}" type="slidenum">
              <a:rPr lang="en-US" smtClean="0"/>
              <a:t>20</a:t>
            </a:fld>
            <a:endParaRPr lang="en-US"/>
          </a:p>
        </p:txBody>
      </p:sp>
    </p:spTree>
    <p:extLst>
      <p:ext uri="{BB962C8B-B14F-4D97-AF65-F5344CB8AC3E}">
        <p14:creationId xmlns:p14="http://schemas.microsoft.com/office/powerpoint/2010/main" val="4175849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832A-1594-8040-805E-FD84DF25D18B}"/>
              </a:ext>
            </a:extLst>
          </p:cNvPr>
          <p:cNvSpPr>
            <a:spLocks noGrp="1"/>
          </p:cNvSpPr>
          <p:nvPr>
            <p:ph type="title"/>
          </p:nvPr>
        </p:nvSpPr>
        <p:spPr/>
        <p:txBody>
          <a:bodyPr/>
          <a:lstStyle/>
          <a:p>
            <a:r>
              <a:rPr lang="en-US"/>
              <a:t>Leak Forgery</a:t>
            </a:r>
          </a:p>
        </p:txBody>
      </p:sp>
      <p:sp>
        <p:nvSpPr>
          <p:cNvPr id="3" name="Content Placeholder 2">
            <a:extLst>
              <a:ext uri="{FF2B5EF4-FFF2-40B4-BE49-F238E27FC236}">
                <a16:creationId xmlns:a16="http://schemas.microsoft.com/office/drawing/2014/main" id="{0E016E5F-3BA7-0B4E-9B0C-8F691C814316}"/>
              </a:ext>
            </a:extLst>
          </p:cNvPr>
          <p:cNvSpPr>
            <a:spLocks noGrp="1"/>
          </p:cNvSpPr>
          <p:nvPr>
            <p:ph idx="1"/>
          </p:nvPr>
        </p:nvSpPr>
        <p:spPr>
          <a:xfrm>
            <a:off x="838200" y="1825625"/>
            <a:ext cx="5257800" cy="4351338"/>
          </a:xfrm>
        </p:spPr>
        <p:txBody>
          <a:bodyPr>
            <a:normAutofit fontScale="85000" lnSpcReduction="20000"/>
          </a:bodyPr>
          <a:lstStyle/>
          <a:p>
            <a:r>
              <a:rPr lang="en-US"/>
              <a:t>leaks gain press exposure by their nature</a:t>
            </a:r>
          </a:p>
          <a:p>
            <a:r>
              <a:rPr lang="en-US"/>
              <a:t>notable leaks are already an acceptable form of protest in the public interest:</a:t>
            </a:r>
          </a:p>
          <a:p>
            <a:pPr lvl="1"/>
            <a:r>
              <a:rPr lang="en-US"/>
              <a:t>Edward Snowden</a:t>
            </a:r>
          </a:p>
          <a:p>
            <a:pPr lvl="1"/>
            <a:r>
              <a:rPr lang="en-US"/>
              <a:t>Chelsea Manning</a:t>
            </a:r>
          </a:p>
          <a:p>
            <a:pPr lvl="1"/>
            <a:r>
              <a:rPr lang="en-US"/>
              <a:t>WikiLeaks</a:t>
            </a:r>
          </a:p>
          <a:p>
            <a:r>
              <a:rPr lang="en-US"/>
              <a:t>leaks are often anonymous and thus a good place to insert forged documents</a:t>
            </a:r>
          </a:p>
          <a:p>
            <a:r>
              <a:rPr lang="en-US"/>
              <a:t>puts the target on the defense – it forces the target to disprove the leak’s claims – increasing news coverage and sowing doubt about the target</a:t>
            </a:r>
          </a:p>
        </p:txBody>
      </p:sp>
      <p:sp>
        <p:nvSpPr>
          <p:cNvPr id="4" name="Slide Number Placeholder 3">
            <a:extLst>
              <a:ext uri="{FF2B5EF4-FFF2-40B4-BE49-F238E27FC236}">
                <a16:creationId xmlns:a16="http://schemas.microsoft.com/office/drawing/2014/main" id="{D0A92100-4086-1F46-91FF-C7C825258941}"/>
              </a:ext>
            </a:extLst>
          </p:cNvPr>
          <p:cNvSpPr>
            <a:spLocks noGrp="1"/>
          </p:cNvSpPr>
          <p:nvPr>
            <p:ph type="sldNum" sz="quarter" idx="12"/>
          </p:nvPr>
        </p:nvSpPr>
        <p:spPr/>
        <p:txBody>
          <a:bodyPr/>
          <a:lstStyle/>
          <a:p>
            <a:fld id="{EDE91985-A632-1D4D-B6FC-C086B0CD5C3C}" type="slidenum">
              <a:rPr lang="en-US" smtClean="0"/>
              <a:t>21</a:t>
            </a:fld>
            <a:endParaRPr lang="en-US"/>
          </a:p>
        </p:txBody>
      </p:sp>
      <p:pic>
        <p:nvPicPr>
          <p:cNvPr id="5" name="Picture 4">
            <a:extLst>
              <a:ext uri="{FF2B5EF4-FFF2-40B4-BE49-F238E27FC236}">
                <a16:creationId xmlns:a16="http://schemas.microsoft.com/office/drawing/2014/main" id="{63EAA128-B2E7-4F4D-B004-981A8E828C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6979" y="530517"/>
            <a:ext cx="2794861" cy="3594595"/>
          </a:xfrm>
          <a:prstGeom prst="rect">
            <a:avLst/>
          </a:prstGeom>
        </p:spPr>
      </p:pic>
      <p:pic>
        <p:nvPicPr>
          <p:cNvPr id="6" name="Picture 5">
            <a:extLst>
              <a:ext uri="{FF2B5EF4-FFF2-40B4-BE49-F238E27FC236}">
                <a16:creationId xmlns:a16="http://schemas.microsoft.com/office/drawing/2014/main" id="{4B928F1E-F0E9-504E-A110-84021B4B06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48836" y="2189379"/>
            <a:ext cx="3118813" cy="2479241"/>
          </a:xfrm>
          <a:prstGeom prst="rect">
            <a:avLst/>
          </a:prstGeom>
        </p:spPr>
      </p:pic>
      <p:pic>
        <p:nvPicPr>
          <p:cNvPr id="7" name="Picture 6">
            <a:extLst>
              <a:ext uri="{FF2B5EF4-FFF2-40B4-BE49-F238E27FC236}">
                <a16:creationId xmlns:a16="http://schemas.microsoft.com/office/drawing/2014/main" id="{F361FF8A-984F-C849-AB49-0D307A1353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40580" y="3799313"/>
            <a:ext cx="3224480" cy="2339328"/>
          </a:xfrm>
          <a:prstGeom prst="rect">
            <a:avLst/>
          </a:prstGeom>
        </p:spPr>
      </p:pic>
    </p:spTree>
    <p:extLst>
      <p:ext uri="{BB962C8B-B14F-4D97-AF65-F5344CB8AC3E}">
        <p14:creationId xmlns:p14="http://schemas.microsoft.com/office/powerpoint/2010/main" val="407632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7E661-BF3F-1243-BB6E-62033B723316}"/>
              </a:ext>
            </a:extLst>
          </p:cNvPr>
          <p:cNvSpPr>
            <a:spLocks noGrp="1"/>
          </p:cNvSpPr>
          <p:nvPr>
            <p:ph type="title"/>
          </p:nvPr>
        </p:nvSpPr>
        <p:spPr>
          <a:xfrm>
            <a:off x="838200" y="365125"/>
            <a:ext cx="6503360" cy="1325563"/>
          </a:xfrm>
        </p:spPr>
        <p:txBody>
          <a:bodyPr/>
          <a:lstStyle/>
          <a:p>
            <a:r>
              <a:rPr lang="en-US"/>
              <a:t>Subjects in the Macron Leak</a:t>
            </a:r>
          </a:p>
        </p:txBody>
      </p:sp>
      <p:sp>
        <p:nvSpPr>
          <p:cNvPr id="4" name="Slide Number Placeholder 3">
            <a:extLst>
              <a:ext uri="{FF2B5EF4-FFF2-40B4-BE49-F238E27FC236}">
                <a16:creationId xmlns:a16="http://schemas.microsoft.com/office/drawing/2014/main" id="{848AC27A-DE15-9344-BFCE-DBB17DEE131F}"/>
              </a:ext>
            </a:extLst>
          </p:cNvPr>
          <p:cNvSpPr>
            <a:spLocks noGrp="1"/>
          </p:cNvSpPr>
          <p:nvPr>
            <p:ph type="sldNum" sz="quarter" idx="12"/>
          </p:nvPr>
        </p:nvSpPr>
        <p:spPr/>
        <p:txBody>
          <a:bodyPr/>
          <a:lstStyle/>
          <a:p>
            <a:fld id="{EDE91985-A632-1D4D-B6FC-C086B0CD5C3C}" type="slidenum">
              <a:rPr lang="en-US" smtClean="0"/>
              <a:t>22</a:t>
            </a:fld>
            <a:endParaRPr lang="en-US"/>
          </a:p>
        </p:txBody>
      </p:sp>
      <p:pic>
        <p:nvPicPr>
          <p:cNvPr id="5" name="Picture 4">
            <a:extLst>
              <a:ext uri="{FF2B5EF4-FFF2-40B4-BE49-F238E27FC236}">
                <a16:creationId xmlns:a16="http://schemas.microsoft.com/office/drawing/2014/main" id="{F28D113A-BC58-2F42-B4AF-5F2A4112EE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690688"/>
            <a:ext cx="1982113" cy="2969655"/>
          </a:xfrm>
          <a:prstGeom prst="rect">
            <a:avLst/>
          </a:prstGeom>
        </p:spPr>
      </p:pic>
      <p:sp>
        <p:nvSpPr>
          <p:cNvPr id="6" name="TextBox 5">
            <a:extLst>
              <a:ext uri="{FF2B5EF4-FFF2-40B4-BE49-F238E27FC236}">
                <a16:creationId xmlns:a16="http://schemas.microsoft.com/office/drawing/2014/main" id="{2ADCBE88-8D41-7D49-8DD5-680057FDBFCF}"/>
              </a:ext>
            </a:extLst>
          </p:cNvPr>
          <p:cNvSpPr txBox="1"/>
          <p:nvPr/>
        </p:nvSpPr>
        <p:spPr>
          <a:xfrm>
            <a:off x="456262" y="4736981"/>
            <a:ext cx="3093091" cy="1200329"/>
          </a:xfrm>
          <a:prstGeom prst="rect">
            <a:avLst/>
          </a:prstGeom>
          <a:noFill/>
        </p:spPr>
        <p:txBody>
          <a:bodyPr wrap="none" rtlCol="0">
            <a:spAutoFit/>
          </a:bodyPr>
          <a:lstStyle/>
          <a:p>
            <a:pPr algn="ctr"/>
            <a:r>
              <a:rPr lang="en-US"/>
              <a:t>Emmanuel Macron</a:t>
            </a:r>
          </a:p>
          <a:p>
            <a:pPr algn="ctr"/>
            <a:r>
              <a:rPr lang="en-US"/>
              <a:t>2017 La </a:t>
            </a:r>
            <a:r>
              <a:rPr lang="en-US" err="1"/>
              <a:t>République</a:t>
            </a:r>
            <a:r>
              <a:rPr lang="en-US"/>
              <a:t> </a:t>
            </a:r>
            <a:r>
              <a:rPr lang="en-US" err="1"/>
              <a:t>En</a:t>
            </a:r>
            <a:r>
              <a:rPr lang="en-US"/>
              <a:t> Marche</a:t>
            </a:r>
            <a:br>
              <a:rPr lang="en-US"/>
            </a:br>
            <a:r>
              <a:rPr lang="en-US"/>
              <a:t> Candidate </a:t>
            </a:r>
            <a:br>
              <a:rPr lang="en-US"/>
            </a:br>
            <a:r>
              <a:rPr lang="en-US"/>
              <a:t>for the French Presidency</a:t>
            </a:r>
          </a:p>
        </p:txBody>
      </p:sp>
      <p:pic>
        <p:nvPicPr>
          <p:cNvPr id="7" name="Picture 6">
            <a:extLst>
              <a:ext uri="{FF2B5EF4-FFF2-40B4-BE49-F238E27FC236}">
                <a16:creationId xmlns:a16="http://schemas.microsoft.com/office/drawing/2014/main" id="{D8344FC0-3BF0-2D4A-8E96-10420A1F14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78386" y="1632813"/>
            <a:ext cx="2137978" cy="2969655"/>
          </a:xfrm>
          <a:prstGeom prst="rect">
            <a:avLst/>
          </a:prstGeom>
        </p:spPr>
      </p:pic>
      <p:sp>
        <p:nvSpPr>
          <p:cNvPr id="8" name="TextBox 7">
            <a:extLst>
              <a:ext uri="{FF2B5EF4-FFF2-40B4-BE49-F238E27FC236}">
                <a16:creationId xmlns:a16="http://schemas.microsoft.com/office/drawing/2014/main" id="{16761FFE-5FB6-BB40-BA89-FE31E14FA386}"/>
              </a:ext>
            </a:extLst>
          </p:cNvPr>
          <p:cNvSpPr txBox="1"/>
          <p:nvPr/>
        </p:nvSpPr>
        <p:spPr>
          <a:xfrm>
            <a:off x="3757438" y="4700011"/>
            <a:ext cx="2579873" cy="1200329"/>
          </a:xfrm>
          <a:prstGeom prst="rect">
            <a:avLst/>
          </a:prstGeom>
          <a:noFill/>
        </p:spPr>
        <p:txBody>
          <a:bodyPr wrap="none" rtlCol="0">
            <a:spAutoFit/>
          </a:bodyPr>
          <a:lstStyle/>
          <a:p>
            <a:pPr algn="ctr"/>
            <a:r>
              <a:rPr lang="en-US"/>
              <a:t>Marie Le Pen</a:t>
            </a:r>
          </a:p>
          <a:p>
            <a:pPr algn="ctr"/>
            <a:r>
              <a:rPr lang="en-US"/>
              <a:t>2017 National Rally</a:t>
            </a:r>
            <a:br>
              <a:rPr lang="en-US"/>
            </a:br>
            <a:r>
              <a:rPr lang="en-US"/>
              <a:t>Candidate</a:t>
            </a:r>
          </a:p>
          <a:p>
            <a:pPr algn="ctr"/>
            <a:r>
              <a:rPr lang="en-US"/>
              <a:t>for the French Presidency</a:t>
            </a:r>
          </a:p>
        </p:txBody>
      </p:sp>
      <p:pic>
        <p:nvPicPr>
          <p:cNvPr id="9" name="Picture 8">
            <a:extLst>
              <a:ext uri="{FF2B5EF4-FFF2-40B4-BE49-F238E27FC236}">
                <a16:creationId xmlns:a16="http://schemas.microsoft.com/office/drawing/2014/main" id="{8DD17B2B-8FE8-EB4E-84B0-5E958EA8B918}"/>
              </a:ext>
            </a:extLst>
          </p:cNvPr>
          <p:cNvPicPr>
            <a:picLocks noChangeAspect="1"/>
          </p:cNvPicPr>
          <p:nvPr/>
        </p:nvPicPr>
        <p:blipFill>
          <a:blip r:embed="rId4"/>
          <a:stretch>
            <a:fillRect/>
          </a:stretch>
        </p:blipFill>
        <p:spPr>
          <a:xfrm>
            <a:off x="7341560" y="594284"/>
            <a:ext cx="1828140" cy="2210387"/>
          </a:xfrm>
          <a:prstGeom prst="rect">
            <a:avLst/>
          </a:prstGeom>
        </p:spPr>
      </p:pic>
      <p:sp>
        <p:nvSpPr>
          <p:cNvPr id="10" name="TextBox 9">
            <a:extLst>
              <a:ext uri="{FF2B5EF4-FFF2-40B4-BE49-F238E27FC236}">
                <a16:creationId xmlns:a16="http://schemas.microsoft.com/office/drawing/2014/main" id="{87302704-A87E-A04F-85FD-2C56BEE9F39F}"/>
              </a:ext>
            </a:extLst>
          </p:cNvPr>
          <p:cNvSpPr txBox="1"/>
          <p:nvPr/>
        </p:nvSpPr>
        <p:spPr>
          <a:xfrm>
            <a:off x="7191391" y="2866363"/>
            <a:ext cx="2128478" cy="1200329"/>
          </a:xfrm>
          <a:prstGeom prst="rect">
            <a:avLst/>
          </a:prstGeom>
          <a:noFill/>
        </p:spPr>
        <p:txBody>
          <a:bodyPr wrap="square" rtlCol="0">
            <a:spAutoFit/>
          </a:bodyPr>
          <a:lstStyle/>
          <a:p>
            <a:pPr algn="ctr"/>
            <a:r>
              <a:rPr lang="en-US"/>
              <a:t>Jack </a:t>
            </a:r>
            <a:r>
              <a:rPr lang="en-US" err="1"/>
              <a:t>Posobiec</a:t>
            </a:r>
            <a:endParaRPr lang="en-US"/>
          </a:p>
          <a:p>
            <a:pPr algn="ctr"/>
            <a:r>
              <a:rPr lang="en-US"/>
              <a:t>Alt Right </a:t>
            </a:r>
            <a:br>
              <a:rPr lang="en-US"/>
            </a:br>
            <a:r>
              <a:rPr lang="en-US"/>
              <a:t>Political Activist and Conspiracy Theorist</a:t>
            </a:r>
          </a:p>
        </p:txBody>
      </p:sp>
      <p:pic>
        <p:nvPicPr>
          <p:cNvPr id="11" name="Picture 10">
            <a:extLst>
              <a:ext uri="{FF2B5EF4-FFF2-40B4-BE49-F238E27FC236}">
                <a16:creationId xmlns:a16="http://schemas.microsoft.com/office/drawing/2014/main" id="{539AAF35-CDEC-F940-82C6-4866A5718880}"/>
              </a:ext>
            </a:extLst>
          </p:cNvPr>
          <p:cNvPicPr>
            <a:picLocks noChangeAspect="1"/>
          </p:cNvPicPr>
          <p:nvPr/>
        </p:nvPicPr>
        <p:blipFill>
          <a:blip r:embed="rId5"/>
          <a:stretch>
            <a:fillRect/>
          </a:stretch>
        </p:blipFill>
        <p:spPr>
          <a:xfrm>
            <a:off x="10327772" y="543288"/>
            <a:ext cx="988039" cy="2294800"/>
          </a:xfrm>
          <a:prstGeom prst="rect">
            <a:avLst/>
          </a:prstGeom>
        </p:spPr>
      </p:pic>
      <p:sp>
        <p:nvSpPr>
          <p:cNvPr id="12" name="TextBox 11">
            <a:extLst>
              <a:ext uri="{FF2B5EF4-FFF2-40B4-BE49-F238E27FC236}">
                <a16:creationId xmlns:a16="http://schemas.microsoft.com/office/drawing/2014/main" id="{A1FE895D-1385-974E-A94B-C16945574661}"/>
              </a:ext>
            </a:extLst>
          </p:cNvPr>
          <p:cNvSpPr txBox="1"/>
          <p:nvPr/>
        </p:nvSpPr>
        <p:spPr>
          <a:xfrm>
            <a:off x="9788288" y="2967335"/>
            <a:ext cx="2067005" cy="923330"/>
          </a:xfrm>
          <a:prstGeom prst="rect">
            <a:avLst/>
          </a:prstGeom>
          <a:noFill/>
        </p:spPr>
        <p:txBody>
          <a:bodyPr wrap="square" rtlCol="0">
            <a:spAutoFit/>
          </a:bodyPr>
          <a:lstStyle/>
          <a:p>
            <a:pPr algn="ctr"/>
            <a:r>
              <a:rPr lang="en-US"/>
              <a:t>WikiLeaks Leak Publishing Organization</a:t>
            </a:r>
          </a:p>
        </p:txBody>
      </p:sp>
      <p:pic>
        <p:nvPicPr>
          <p:cNvPr id="13" name="Picture 12">
            <a:extLst>
              <a:ext uri="{FF2B5EF4-FFF2-40B4-BE49-F238E27FC236}">
                <a16:creationId xmlns:a16="http://schemas.microsoft.com/office/drawing/2014/main" id="{F40E0883-E965-6D43-816A-6DEC0D58F0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0950" y="4258097"/>
            <a:ext cx="2151512" cy="836232"/>
          </a:xfrm>
          <a:prstGeom prst="rect">
            <a:avLst/>
          </a:prstGeom>
        </p:spPr>
      </p:pic>
      <p:sp>
        <p:nvSpPr>
          <p:cNvPr id="14" name="TextBox 13">
            <a:extLst>
              <a:ext uri="{FF2B5EF4-FFF2-40B4-BE49-F238E27FC236}">
                <a16:creationId xmlns:a16="http://schemas.microsoft.com/office/drawing/2014/main" id="{7030C7E8-3E91-0543-8DC6-55108B19D6D2}"/>
              </a:ext>
            </a:extLst>
          </p:cNvPr>
          <p:cNvSpPr txBox="1"/>
          <p:nvPr/>
        </p:nvSpPr>
        <p:spPr>
          <a:xfrm>
            <a:off x="7599947" y="5156414"/>
            <a:ext cx="1373518" cy="923330"/>
          </a:xfrm>
          <a:prstGeom prst="rect">
            <a:avLst/>
          </a:prstGeom>
          <a:noFill/>
        </p:spPr>
        <p:txBody>
          <a:bodyPr wrap="none" rtlCol="0">
            <a:spAutoFit/>
          </a:bodyPr>
          <a:lstStyle/>
          <a:p>
            <a:pPr algn="ctr"/>
            <a:r>
              <a:rPr lang="en-US"/>
              <a:t>4chan</a:t>
            </a:r>
          </a:p>
          <a:p>
            <a:pPr algn="ctr"/>
            <a:r>
              <a:rPr lang="en-US"/>
              <a:t>Social Media</a:t>
            </a:r>
          </a:p>
          <a:p>
            <a:pPr algn="ctr"/>
            <a:r>
              <a:rPr lang="en-US"/>
              <a:t>Organization</a:t>
            </a:r>
          </a:p>
        </p:txBody>
      </p:sp>
      <p:pic>
        <p:nvPicPr>
          <p:cNvPr id="15" name="Picture 14">
            <a:extLst>
              <a:ext uri="{FF2B5EF4-FFF2-40B4-BE49-F238E27FC236}">
                <a16:creationId xmlns:a16="http://schemas.microsoft.com/office/drawing/2014/main" id="{19A06633-E950-D447-9F48-AFCFDDBAFF7A}"/>
              </a:ext>
            </a:extLst>
          </p:cNvPr>
          <p:cNvPicPr>
            <a:picLocks noChangeAspect="1"/>
          </p:cNvPicPr>
          <p:nvPr/>
        </p:nvPicPr>
        <p:blipFill>
          <a:blip r:embed="rId7"/>
          <a:stretch>
            <a:fillRect/>
          </a:stretch>
        </p:blipFill>
        <p:spPr>
          <a:xfrm>
            <a:off x="10086484" y="3988811"/>
            <a:ext cx="1422400" cy="1422400"/>
          </a:xfrm>
          <a:prstGeom prst="rect">
            <a:avLst/>
          </a:prstGeom>
        </p:spPr>
      </p:pic>
      <p:sp>
        <p:nvSpPr>
          <p:cNvPr id="16" name="TextBox 15">
            <a:extLst>
              <a:ext uri="{FF2B5EF4-FFF2-40B4-BE49-F238E27FC236}">
                <a16:creationId xmlns:a16="http://schemas.microsoft.com/office/drawing/2014/main" id="{A38ACE35-5785-B643-B865-1157C70BB336}"/>
              </a:ext>
            </a:extLst>
          </p:cNvPr>
          <p:cNvSpPr txBox="1"/>
          <p:nvPr/>
        </p:nvSpPr>
        <p:spPr>
          <a:xfrm>
            <a:off x="10115446" y="5161418"/>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sp>
        <p:nvSpPr>
          <p:cNvPr id="17" name="TextBox 16">
            <a:extLst>
              <a:ext uri="{FF2B5EF4-FFF2-40B4-BE49-F238E27FC236}">
                <a16:creationId xmlns:a16="http://schemas.microsoft.com/office/drawing/2014/main" id="{DB3893ED-358C-7644-870D-D328DD038064}"/>
              </a:ext>
            </a:extLst>
          </p:cNvPr>
          <p:cNvSpPr txBox="1"/>
          <p:nvPr/>
        </p:nvSpPr>
        <p:spPr>
          <a:xfrm>
            <a:off x="1465265" y="5801240"/>
            <a:ext cx="900183" cy="369332"/>
          </a:xfrm>
          <a:prstGeom prst="rect">
            <a:avLst/>
          </a:prstGeom>
          <a:noFill/>
        </p:spPr>
        <p:txBody>
          <a:bodyPr wrap="none" rtlCol="0">
            <a:spAutoFit/>
          </a:bodyPr>
          <a:lstStyle/>
          <a:p>
            <a:r>
              <a:rPr lang="en-US" b="1">
                <a:solidFill>
                  <a:srgbClr val="FF0000"/>
                </a:solidFill>
              </a:rPr>
              <a:t>(target)</a:t>
            </a:r>
          </a:p>
        </p:txBody>
      </p:sp>
      <p:sp>
        <p:nvSpPr>
          <p:cNvPr id="18" name="TextBox 17">
            <a:extLst>
              <a:ext uri="{FF2B5EF4-FFF2-40B4-BE49-F238E27FC236}">
                <a16:creationId xmlns:a16="http://schemas.microsoft.com/office/drawing/2014/main" id="{26E64531-047F-1D46-8521-957A436F1192}"/>
              </a:ext>
            </a:extLst>
          </p:cNvPr>
          <p:cNvSpPr txBox="1"/>
          <p:nvPr/>
        </p:nvSpPr>
        <p:spPr>
          <a:xfrm>
            <a:off x="600061" y="6280297"/>
            <a:ext cx="2684004" cy="369332"/>
          </a:xfrm>
          <a:prstGeom prst="rect">
            <a:avLst/>
          </a:prstGeom>
          <a:noFill/>
        </p:spPr>
        <p:txBody>
          <a:bodyPr wrap="none" rtlCol="0">
            <a:spAutoFit/>
          </a:bodyPr>
          <a:lstStyle/>
          <a:p>
            <a:r>
              <a:rPr lang="en-US" b="1"/>
              <a:t>wedge issue: globalization</a:t>
            </a:r>
          </a:p>
        </p:txBody>
      </p:sp>
    </p:spTree>
    <p:extLst>
      <p:ext uri="{BB962C8B-B14F-4D97-AF65-F5344CB8AC3E}">
        <p14:creationId xmlns:p14="http://schemas.microsoft.com/office/powerpoint/2010/main" val="361918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832A-1594-8040-805E-FD84DF25D18B}"/>
              </a:ext>
            </a:extLst>
          </p:cNvPr>
          <p:cNvSpPr>
            <a:spLocks noGrp="1"/>
          </p:cNvSpPr>
          <p:nvPr>
            <p:ph type="title"/>
          </p:nvPr>
        </p:nvSpPr>
        <p:spPr/>
        <p:txBody>
          <a:bodyPr/>
          <a:lstStyle/>
          <a:p>
            <a:r>
              <a:rPr lang="en-US"/>
              <a:t>The Macron Leak timeline</a:t>
            </a:r>
          </a:p>
        </p:txBody>
      </p:sp>
      <p:sp>
        <p:nvSpPr>
          <p:cNvPr id="4" name="Slide Number Placeholder 3">
            <a:extLst>
              <a:ext uri="{FF2B5EF4-FFF2-40B4-BE49-F238E27FC236}">
                <a16:creationId xmlns:a16="http://schemas.microsoft.com/office/drawing/2014/main" id="{E47CBE1C-2431-A64B-8BB5-03C50D0DADF3}"/>
              </a:ext>
            </a:extLst>
          </p:cNvPr>
          <p:cNvSpPr>
            <a:spLocks noGrp="1"/>
          </p:cNvSpPr>
          <p:nvPr>
            <p:ph type="sldNum" sz="quarter" idx="12"/>
          </p:nvPr>
        </p:nvSpPr>
        <p:spPr/>
        <p:txBody>
          <a:bodyPr/>
          <a:lstStyle/>
          <a:p>
            <a:fld id="{EDE91985-A632-1D4D-B6FC-C086B0CD5C3C}" type="slidenum">
              <a:rPr lang="en-US" smtClean="0"/>
              <a:t>23</a:t>
            </a:fld>
            <a:endParaRPr lang="en-US"/>
          </a:p>
        </p:txBody>
      </p:sp>
      <p:sp>
        <p:nvSpPr>
          <p:cNvPr id="15" name="TextBox 14">
            <a:extLst>
              <a:ext uri="{FF2B5EF4-FFF2-40B4-BE49-F238E27FC236}">
                <a16:creationId xmlns:a16="http://schemas.microsoft.com/office/drawing/2014/main" id="{421C2B77-7FC3-1D44-A586-7D776016EAC5}"/>
              </a:ext>
            </a:extLst>
          </p:cNvPr>
          <p:cNvSpPr txBox="1"/>
          <p:nvPr/>
        </p:nvSpPr>
        <p:spPr>
          <a:xfrm>
            <a:off x="6847813" y="4536317"/>
            <a:ext cx="3067613" cy="738664"/>
          </a:xfrm>
          <a:prstGeom prst="rect">
            <a:avLst/>
          </a:prstGeom>
          <a:noFill/>
        </p:spPr>
        <p:txBody>
          <a:bodyPr wrap="square" rtlCol="0">
            <a:spAutoFit/>
          </a:bodyPr>
          <a:lstStyle/>
          <a:p>
            <a:r>
              <a:rPr lang="en-US" sz="1400"/>
              <a:t>On Twitter, Wikileaks and Jack </a:t>
            </a:r>
            <a:r>
              <a:rPr lang="en-US" sz="1400" err="1"/>
              <a:t>Posobiec</a:t>
            </a:r>
            <a:r>
              <a:rPr lang="en-US" sz="1400"/>
              <a:t> share “leaks” with followers, further extending the conversation</a:t>
            </a:r>
          </a:p>
        </p:txBody>
      </p:sp>
      <p:sp>
        <p:nvSpPr>
          <p:cNvPr id="16" name="TextBox 15">
            <a:extLst>
              <a:ext uri="{FF2B5EF4-FFF2-40B4-BE49-F238E27FC236}">
                <a16:creationId xmlns:a16="http://schemas.microsoft.com/office/drawing/2014/main" id="{977B55B0-BC88-E74F-8040-EF43344065D4}"/>
              </a:ext>
            </a:extLst>
          </p:cNvPr>
          <p:cNvSpPr txBox="1"/>
          <p:nvPr/>
        </p:nvSpPr>
        <p:spPr>
          <a:xfrm>
            <a:off x="1691303" y="5514644"/>
            <a:ext cx="301686" cy="369332"/>
          </a:xfrm>
          <a:prstGeom prst="rect">
            <a:avLst/>
          </a:prstGeom>
          <a:noFill/>
        </p:spPr>
        <p:txBody>
          <a:bodyPr wrap="none" rtlCol="0">
            <a:spAutoFit/>
          </a:bodyPr>
          <a:lstStyle/>
          <a:p>
            <a:r>
              <a:rPr lang="en-US" b="1"/>
              <a:t>1</a:t>
            </a:r>
          </a:p>
        </p:txBody>
      </p:sp>
      <p:sp>
        <p:nvSpPr>
          <p:cNvPr id="18" name="TextBox 17">
            <a:extLst>
              <a:ext uri="{FF2B5EF4-FFF2-40B4-BE49-F238E27FC236}">
                <a16:creationId xmlns:a16="http://schemas.microsoft.com/office/drawing/2014/main" id="{FC52707D-B8DD-5E4A-97E3-DA8402595359}"/>
              </a:ext>
            </a:extLst>
          </p:cNvPr>
          <p:cNvSpPr txBox="1"/>
          <p:nvPr/>
        </p:nvSpPr>
        <p:spPr>
          <a:xfrm>
            <a:off x="8008481" y="5510228"/>
            <a:ext cx="301686" cy="369332"/>
          </a:xfrm>
          <a:prstGeom prst="rect">
            <a:avLst/>
          </a:prstGeom>
          <a:noFill/>
        </p:spPr>
        <p:txBody>
          <a:bodyPr wrap="none" rtlCol="0">
            <a:spAutoFit/>
          </a:bodyPr>
          <a:lstStyle/>
          <a:p>
            <a:r>
              <a:rPr lang="en-US" b="1"/>
              <a:t>3</a:t>
            </a:r>
          </a:p>
        </p:txBody>
      </p:sp>
      <p:sp>
        <p:nvSpPr>
          <p:cNvPr id="19" name="Oval 18">
            <a:extLst>
              <a:ext uri="{FF2B5EF4-FFF2-40B4-BE49-F238E27FC236}">
                <a16:creationId xmlns:a16="http://schemas.microsoft.com/office/drawing/2014/main" id="{C0CFD46E-A60E-814F-9A84-355DF89763A5}"/>
              </a:ext>
            </a:extLst>
          </p:cNvPr>
          <p:cNvSpPr/>
          <p:nvPr/>
        </p:nvSpPr>
        <p:spPr>
          <a:xfrm>
            <a:off x="7937027" y="547259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768EFB3-653A-B447-A268-17A9F70F9351}"/>
              </a:ext>
            </a:extLst>
          </p:cNvPr>
          <p:cNvSpPr/>
          <p:nvPr/>
        </p:nvSpPr>
        <p:spPr>
          <a:xfrm>
            <a:off x="1604673" y="547259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D449144-9F5E-DB41-B6EE-DFEF6FDF5B59}"/>
              </a:ext>
            </a:extLst>
          </p:cNvPr>
          <p:cNvSpPr txBox="1"/>
          <p:nvPr/>
        </p:nvSpPr>
        <p:spPr>
          <a:xfrm>
            <a:off x="511448" y="4536317"/>
            <a:ext cx="3209456" cy="738664"/>
          </a:xfrm>
          <a:prstGeom prst="rect">
            <a:avLst/>
          </a:prstGeom>
          <a:noFill/>
        </p:spPr>
        <p:txBody>
          <a:bodyPr wrap="square" rtlCol="0">
            <a:spAutoFit/>
          </a:bodyPr>
          <a:lstStyle/>
          <a:p>
            <a:r>
              <a:rPr lang="en-US" sz="1400"/>
              <a:t>Anonymous 4chan user posts </a:t>
            </a:r>
            <a:r>
              <a:rPr lang="en-US" sz="1400" i="1"/>
              <a:t>Documents proving Macron’s secret tax evasion </a:t>
            </a:r>
            <a:r>
              <a:rPr lang="en-US" sz="1400"/>
              <a:t>allegedly collected via a phishing scam</a:t>
            </a:r>
            <a:endParaRPr lang="en-US" sz="1400" i="1"/>
          </a:p>
        </p:txBody>
      </p:sp>
      <p:pic>
        <p:nvPicPr>
          <p:cNvPr id="24" name="Picture 23">
            <a:extLst>
              <a:ext uri="{FF2B5EF4-FFF2-40B4-BE49-F238E27FC236}">
                <a16:creationId xmlns:a16="http://schemas.microsoft.com/office/drawing/2014/main" id="{965554DF-FFBB-EF48-8EB4-5B91D04A981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9969" y="1402398"/>
            <a:ext cx="1831869" cy="1989150"/>
          </a:xfrm>
          <a:prstGeom prst="rect">
            <a:avLst/>
          </a:prstGeom>
        </p:spPr>
      </p:pic>
      <p:pic>
        <p:nvPicPr>
          <p:cNvPr id="25" name="Picture 24">
            <a:extLst>
              <a:ext uri="{FF2B5EF4-FFF2-40B4-BE49-F238E27FC236}">
                <a16:creationId xmlns:a16="http://schemas.microsoft.com/office/drawing/2014/main" id="{63905559-44FB-6540-956A-B3FF922167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1800" y="2263610"/>
            <a:ext cx="1831870" cy="1456210"/>
          </a:xfrm>
          <a:prstGeom prst="rect">
            <a:avLst/>
          </a:prstGeom>
        </p:spPr>
      </p:pic>
      <p:pic>
        <p:nvPicPr>
          <p:cNvPr id="27" name="Picture 26">
            <a:extLst>
              <a:ext uri="{FF2B5EF4-FFF2-40B4-BE49-F238E27FC236}">
                <a16:creationId xmlns:a16="http://schemas.microsoft.com/office/drawing/2014/main" id="{B6DFA05D-9EF2-D648-B078-04D177ACA3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6970" y="2935882"/>
            <a:ext cx="1893934" cy="1374030"/>
          </a:xfrm>
          <a:prstGeom prst="rect">
            <a:avLst/>
          </a:prstGeom>
        </p:spPr>
      </p:pic>
      <p:pic>
        <p:nvPicPr>
          <p:cNvPr id="29" name="Picture 28">
            <a:extLst>
              <a:ext uri="{FF2B5EF4-FFF2-40B4-BE49-F238E27FC236}">
                <a16:creationId xmlns:a16="http://schemas.microsoft.com/office/drawing/2014/main" id="{57EBB7C0-9D16-7843-84DE-7E4296CBF3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32239" y="1402398"/>
            <a:ext cx="2441703" cy="2651344"/>
          </a:xfrm>
          <a:prstGeom prst="rect">
            <a:avLst/>
          </a:prstGeom>
        </p:spPr>
      </p:pic>
      <p:sp>
        <p:nvSpPr>
          <p:cNvPr id="30" name="TextBox 29">
            <a:extLst>
              <a:ext uri="{FF2B5EF4-FFF2-40B4-BE49-F238E27FC236}">
                <a16:creationId xmlns:a16="http://schemas.microsoft.com/office/drawing/2014/main" id="{476B7939-7805-4C48-9637-68821F312009}"/>
              </a:ext>
            </a:extLst>
          </p:cNvPr>
          <p:cNvSpPr txBox="1"/>
          <p:nvPr/>
        </p:nvSpPr>
        <p:spPr>
          <a:xfrm>
            <a:off x="3932239" y="4089592"/>
            <a:ext cx="2566408" cy="1384995"/>
          </a:xfrm>
          <a:prstGeom prst="rect">
            <a:avLst/>
          </a:prstGeom>
          <a:noFill/>
        </p:spPr>
        <p:txBody>
          <a:bodyPr wrap="square" rtlCol="0">
            <a:spAutoFit/>
          </a:bodyPr>
          <a:lstStyle/>
          <a:p>
            <a:r>
              <a:rPr lang="en-US" sz="1400"/>
              <a:t>More 4chan users, including Wikileaks, spread the leaked documents and encourage distribution to Twitter and elsewhere to sway the vote in favor of Le Pen</a:t>
            </a:r>
            <a:endParaRPr lang="en-US" sz="1400" i="1"/>
          </a:p>
        </p:txBody>
      </p:sp>
      <p:sp>
        <p:nvSpPr>
          <p:cNvPr id="31" name="TextBox 30">
            <a:extLst>
              <a:ext uri="{FF2B5EF4-FFF2-40B4-BE49-F238E27FC236}">
                <a16:creationId xmlns:a16="http://schemas.microsoft.com/office/drawing/2014/main" id="{681685F9-BCEE-A245-8436-C2C305611EE4}"/>
              </a:ext>
            </a:extLst>
          </p:cNvPr>
          <p:cNvSpPr txBox="1"/>
          <p:nvPr/>
        </p:nvSpPr>
        <p:spPr>
          <a:xfrm>
            <a:off x="4710147" y="5514644"/>
            <a:ext cx="301686" cy="369332"/>
          </a:xfrm>
          <a:prstGeom prst="rect">
            <a:avLst/>
          </a:prstGeom>
          <a:noFill/>
        </p:spPr>
        <p:txBody>
          <a:bodyPr wrap="none" rtlCol="0">
            <a:spAutoFit/>
          </a:bodyPr>
          <a:lstStyle/>
          <a:p>
            <a:r>
              <a:rPr lang="en-US" b="1"/>
              <a:t>2</a:t>
            </a:r>
          </a:p>
        </p:txBody>
      </p:sp>
      <p:sp>
        <p:nvSpPr>
          <p:cNvPr id="32" name="Oval 31">
            <a:extLst>
              <a:ext uri="{FF2B5EF4-FFF2-40B4-BE49-F238E27FC236}">
                <a16:creationId xmlns:a16="http://schemas.microsoft.com/office/drawing/2014/main" id="{6BFBB8FA-49CC-FA47-A634-C0F88C15C1EC}"/>
              </a:ext>
            </a:extLst>
          </p:cNvPr>
          <p:cNvSpPr/>
          <p:nvPr/>
        </p:nvSpPr>
        <p:spPr>
          <a:xfrm>
            <a:off x="4623517" y="547259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D3A678C6-82B3-CC45-9D31-65F71A19F6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11245" y="267970"/>
            <a:ext cx="2348637" cy="1870369"/>
          </a:xfrm>
          <a:prstGeom prst="rect">
            <a:avLst/>
          </a:prstGeom>
        </p:spPr>
      </p:pic>
      <p:pic>
        <p:nvPicPr>
          <p:cNvPr id="33" name="Picture 32">
            <a:extLst>
              <a:ext uri="{FF2B5EF4-FFF2-40B4-BE49-F238E27FC236}">
                <a16:creationId xmlns:a16="http://schemas.microsoft.com/office/drawing/2014/main" id="{50D6C527-0702-BE49-90F0-73B4A808AAE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87349" y="1402398"/>
            <a:ext cx="1962742" cy="3043492"/>
          </a:xfrm>
          <a:prstGeom prst="rect">
            <a:avLst/>
          </a:prstGeom>
        </p:spPr>
      </p:pic>
      <p:pic>
        <p:nvPicPr>
          <p:cNvPr id="3" name="Picture 2">
            <a:extLst>
              <a:ext uri="{FF2B5EF4-FFF2-40B4-BE49-F238E27FC236}">
                <a16:creationId xmlns:a16="http://schemas.microsoft.com/office/drawing/2014/main" id="{6266CD0C-612F-E047-8FA2-DCCE6E76EAB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15374" y="365125"/>
            <a:ext cx="2309148" cy="3146865"/>
          </a:xfrm>
          <a:prstGeom prst="rect">
            <a:avLst/>
          </a:prstGeom>
        </p:spPr>
      </p:pic>
      <p:sp>
        <p:nvSpPr>
          <p:cNvPr id="20" name="TextBox 19">
            <a:extLst>
              <a:ext uri="{FF2B5EF4-FFF2-40B4-BE49-F238E27FC236}">
                <a16:creationId xmlns:a16="http://schemas.microsoft.com/office/drawing/2014/main" id="{32EE3FD6-3F2B-BA45-91BD-AAA2A4FF686C}"/>
              </a:ext>
            </a:extLst>
          </p:cNvPr>
          <p:cNvSpPr txBox="1"/>
          <p:nvPr/>
        </p:nvSpPr>
        <p:spPr>
          <a:xfrm>
            <a:off x="9831518" y="3602417"/>
            <a:ext cx="2200061" cy="1169551"/>
          </a:xfrm>
          <a:prstGeom prst="rect">
            <a:avLst/>
          </a:prstGeom>
          <a:noFill/>
        </p:spPr>
        <p:txBody>
          <a:bodyPr wrap="square" rtlCol="0">
            <a:spAutoFit/>
          </a:bodyPr>
          <a:lstStyle/>
          <a:p>
            <a:r>
              <a:rPr lang="en-US" sz="1400"/>
              <a:t>Macron’s campaign publicly acknowledges the leak, which is then further covered by other press outlets</a:t>
            </a:r>
            <a:endParaRPr lang="en-US" sz="1400" i="1"/>
          </a:p>
        </p:txBody>
      </p:sp>
      <p:sp>
        <p:nvSpPr>
          <p:cNvPr id="21" name="TextBox 20">
            <a:extLst>
              <a:ext uri="{FF2B5EF4-FFF2-40B4-BE49-F238E27FC236}">
                <a16:creationId xmlns:a16="http://schemas.microsoft.com/office/drawing/2014/main" id="{B0FB2908-5044-354F-8B2F-21B955A38FE4}"/>
              </a:ext>
            </a:extLst>
          </p:cNvPr>
          <p:cNvSpPr txBox="1"/>
          <p:nvPr/>
        </p:nvSpPr>
        <p:spPr>
          <a:xfrm>
            <a:off x="10745952" y="5510228"/>
            <a:ext cx="301686" cy="369332"/>
          </a:xfrm>
          <a:prstGeom prst="rect">
            <a:avLst/>
          </a:prstGeom>
          <a:noFill/>
        </p:spPr>
        <p:txBody>
          <a:bodyPr wrap="none" rtlCol="0">
            <a:spAutoFit/>
          </a:bodyPr>
          <a:lstStyle/>
          <a:p>
            <a:r>
              <a:rPr lang="en-US" b="1"/>
              <a:t>4</a:t>
            </a:r>
          </a:p>
        </p:txBody>
      </p:sp>
      <p:sp>
        <p:nvSpPr>
          <p:cNvPr id="26" name="Oval 25">
            <a:extLst>
              <a:ext uri="{FF2B5EF4-FFF2-40B4-BE49-F238E27FC236}">
                <a16:creationId xmlns:a16="http://schemas.microsoft.com/office/drawing/2014/main" id="{59141745-BCC7-B142-8A98-48A8593D7905}"/>
              </a:ext>
            </a:extLst>
          </p:cNvPr>
          <p:cNvSpPr/>
          <p:nvPr/>
        </p:nvSpPr>
        <p:spPr>
          <a:xfrm>
            <a:off x="10674498" y="547259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93060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AAF-E062-7545-89C9-9F119E7730D7}"/>
              </a:ext>
            </a:extLst>
          </p:cNvPr>
          <p:cNvSpPr>
            <a:spLocks noGrp="1"/>
          </p:cNvSpPr>
          <p:nvPr>
            <p:ph type="title"/>
          </p:nvPr>
        </p:nvSpPr>
        <p:spPr/>
        <p:txBody>
          <a:bodyPr/>
          <a:lstStyle/>
          <a:p>
            <a:r>
              <a:rPr lang="en-US"/>
              <a:t>Leak forgery: recommendations</a:t>
            </a:r>
          </a:p>
        </p:txBody>
      </p:sp>
      <p:sp>
        <p:nvSpPr>
          <p:cNvPr id="3" name="Content Placeholder 2">
            <a:extLst>
              <a:ext uri="{FF2B5EF4-FFF2-40B4-BE49-F238E27FC236}">
                <a16:creationId xmlns:a16="http://schemas.microsoft.com/office/drawing/2014/main" id="{04BE3EE4-F991-BB4C-8A6F-B911493F786E}"/>
              </a:ext>
            </a:extLst>
          </p:cNvPr>
          <p:cNvSpPr>
            <a:spLocks noGrp="1"/>
          </p:cNvSpPr>
          <p:nvPr>
            <p:ph idx="1"/>
          </p:nvPr>
        </p:nvSpPr>
        <p:spPr>
          <a:xfrm>
            <a:off x="838200" y="1825625"/>
            <a:ext cx="5257800" cy="4351338"/>
          </a:xfrm>
        </p:spPr>
        <p:txBody>
          <a:bodyPr/>
          <a:lstStyle/>
          <a:p>
            <a:r>
              <a:rPr lang="en-US"/>
              <a:t>journalists &amp; platforms</a:t>
            </a:r>
          </a:p>
          <a:p>
            <a:pPr lvl="1"/>
            <a:r>
              <a:rPr lang="en-US"/>
              <a:t>check the provenance of the leaked documents</a:t>
            </a:r>
          </a:p>
          <a:p>
            <a:pPr lvl="1"/>
            <a:r>
              <a:rPr lang="en-US"/>
              <a:t>this is more difficult when forgeries are mixed with legitimate leaked documents</a:t>
            </a:r>
          </a:p>
          <a:p>
            <a:pPr lvl="1"/>
            <a:r>
              <a:rPr lang="en-US"/>
              <a:t>note when there is a clear wedge issue at play</a:t>
            </a:r>
          </a:p>
          <a:p>
            <a:r>
              <a:rPr lang="en-US"/>
              <a:t>journalists</a:t>
            </a:r>
          </a:p>
          <a:p>
            <a:pPr lvl="1"/>
            <a:r>
              <a:rPr lang="en-US"/>
              <a:t>coordinate fact-checking efforts</a:t>
            </a:r>
          </a:p>
          <a:p>
            <a:endParaRPr lang="en-US"/>
          </a:p>
          <a:p>
            <a:endParaRPr lang="en-US"/>
          </a:p>
        </p:txBody>
      </p:sp>
      <p:sp>
        <p:nvSpPr>
          <p:cNvPr id="4" name="Slide Number Placeholder 3">
            <a:extLst>
              <a:ext uri="{FF2B5EF4-FFF2-40B4-BE49-F238E27FC236}">
                <a16:creationId xmlns:a16="http://schemas.microsoft.com/office/drawing/2014/main" id="{0EB709CD-A95C-D24E-BF38-0EC553B90308}"/>
              </a:ext>
            </a:extLst>
          </p:cNvPr>
          <p:cNvSpPr>
            <a:spLocks noGrp="1"/>
          </p:cNvSpPr>
          <p:nvPr>
            <p:ph type="sldNum" sz="quarter" idx="12"/>
          </p:nvPr>
        </p:nvSpPr>
        <p:spPr/>
        <p:txBody>
          <a:bodyPr/>
          <a:lstStyle/>
          <a:p>
            <a:fld id="{EDE91985-A632-1D4D-B6FC-C086B0CD5C3C}" type="slidenum">
              <a:rPr lang="en-US" smtClean="0"/>
              <a:t>24</a:t>
            </a:fld>
            <a:endParaRPr lang="en-US"/>
          </a:p>
        </p:txBody>
      </p:sp>
      <p:pic>
        <p:nvPicPr>
          <p:cNvPr id="5" name="Picture 4">
            <a:extLst>
              <a:ext uri="{FF2B5EF4-FFF2-40B4-BE49-F238E27FC236}">
                <a16:creationId xmlns:a16="http://schemas.microsoft.com/office/drawing/2014/main" id="{AC5845CD-5774-7E44-A59F-552191C85588}"/>
              </a:ext>
            </a:extLst>
          </p:cNvPr>
          <p:cNvPicPr>
            <a:picLocks noChangeAspect="1"/>
          </p:cNvPicPr>
          <p:nvPr/>
        </p:nvPicPr>
        <p:blipFill>
          <a:blip r:embed="rId2"/>
          <a:stretch>
            <a:fillRect/>
          </a:stretch>
        </p:blipFill>
        <p:spPr>
          <a:xfrm>
            <a:off x="6530479" y="1690688"/>
            <a:ext cx="2080121" cy="2080121"/>
          </a:xfrm>
          <a:prstGeom prst="rect">
            <a:avLst/>
          </a:prstGeom>
        </p:spPr>
      </p:pic>
      <p:pic>
        <p:nvPicPr>
          <p:cNvPr id="6" name="Picture 5">
            <a:extLst>
              <a:ext uri="{FF2B5EF4-FFF2-40B4-BE49-F238E27FC236}">
                <a16:creationId xmlns:a16="http://schemas.microsoft.com/office/drawing/2014/main" id="{2BA2A772-DE4A-2B47-8D11-3B7B484AB0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962" y="3897068"/>
            <a:ext cx="3136838" cy="2333023"/>
          </a:xfrm>
          <a:prstGeom prst="rect">
            <a:avLst/>
          </a:prstGeom>
        </p:spPr>
      </p:pic>
    </p:spTree>
    <p:extLst>
      <p:ext uri="{BB962C8B-B14F-4D97-AF65-F5344CB8AC3E}">
        <p14:creationId xmlns:p14="http://schemas.microsoft.com/office/powerpoint/2010/main" val="281968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DA3F-ED2F-A842-B4DD-90CDC8F736C1}"/>
              </a:ext>
            </a:extLst>
          </p:cNvPr>
          <p:cNvSpPr>
            <a:spLocks noGrp="1"/>
          </p:cNvSpPr>
          <p:nvPr>
            <p:ph type="title"/>
          </p:nvPr>
        </p:nvSpPr>
        <p:spPr/>
        <p:txBody>
          <a:bodyPr/>
          <a:lstStyle/>
          <a:p>
            <a:r>
              <a:rPr lang="en-US"/>
              <a:t>Evidence Collages</a:t>
            </a:r>
          </a:p>
        </p:txBody>
      </p:sp>
      <p:sp>
        <p:nvSpPr>
          <p:cNvPr id="3" name="Text Placeholder 2">
            <a:extLst>
              <a:ext uri="{FF2B5EF4-FFF2-40B4-BE49-F238E27FC236}">
                <a16:creationId xmlns:a16="http://schemas.microsoft.com/office/drawing/2014/main" id="{D8DD8BA0-7742-1346-973C-1F37FA2F0A21}"/>
              </a:ext>
            </a:extLst>
          </p:cNvPr>
          <p:cNvSpPr>
            <a:spLocks noGrp="1"/>
          </p:cNvSpPr>
          <p:nvPr>
            <p:ph type="body" idx="1"/>
          </p:nvPr>
        </p:nvSpPr>
        <p:spPr/>
        <p:txBody>
          <a:bodyPr/>
          <a:lstStyle/>
          <a:p>
            <a:r>
              <a:rPr lang="en-US"/>
              <a:t>image ﬁles featuring a series of screenshots and text that arrange evidence of a particular event or activity</a:t>
            </a:r>
          </a:p>
        </p:txBody>
      </p:sp>
      <p:sp>
        <p:nvSpPr>
          <p:cNvPr id="4" name="Slide Number Placeholder 3">
            <a:extLst>
              <a:ext uri="{FF2B5EF4-FFF2-40B4-BE49-F238E27FC236}">
                <a16:creationId xmlns:a16="http://schemas.microsoft.com/office/drawing/2014/main" id="{209D401C-8012-694C-BCE6-F749EB77B7BC}"/>
              </a:ext>
            </a:extLst>
          </p:cNvPr>
          <p:cNvSpPr>
            <a:spLocks noGrp="1"/>
          </p:cNvSpPr>
          <p:nvPr>
            <p:ph type="sldNum" sz="quarter" idx="12"/>
          </p:nvPr>
        </p:nvSpPr>
        <p:spPr/>
        <p:txBody>
          <a:bodyPr/>
          <a:lstStyle/>
          <a:p>
            <a:fld id="{EDE91985-A632-1D4D-B6FC-C086B0CD5C3C}" type="slidenum">
              <a:rPr lang="en-US" smtClean="0"/>
              <a:t>25</a:t>
            </a:fld>
            <a:endParaRPr lang="en-US"/>
          </a:p>
        </p:txBody>
      </p:sp>
    </p:spTree>
    <p:extLst>
      <p:ext uri="{BB962C8B-B14F-4D97-AF65-F5344CB8AC3E}">
        <p14:creationId xmlns:p14="http://schemas.microsoft.com/office/powerpoint/2010/main" val="3233171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34DB-A6E4-A046-BC71-52B8A9C534F9}"/>
              </a:ext>
            </a:extLst>
          </p:cNvPr>
          <p:cNvSpPr>
            <a:spLocks noGrp="1"/>
          </p:cNvSpPr>
          <p:nvPr>
            <p:ph type="title"/>
          </p:nvPr>
        </p:nvSpPr>
        <p:spPr/>
        <p:txBody>
          <a:bodyPr/>
          <a:lstStyle/>
          <a:p>
            <a:r>
              <a:rPr lang="en-US"/>
              <a:t>Evidence Collages</a:t>
            </a:r>
          </a:p>
        </p:txBody>
      </p:sp>
      <p:sp>
        <p:nvSpPr>
          <p:cNvPr id="3" name="Content Placeholder 2">
            <a:extLst>
              <a:ext uri="{FF2B5EF4-FFF2-40B4-BE49-F238E27FC236}">
                <a16:creationId xmlns:a16="http://schemas.microsoft.com/office/drawing/2014/main" id="{5CEE91DC-5AD9-6649-8E94-585E992740E0}"/>
              </a:ext>
            </a:extLst>
          </p:cNvPr>
          <p:cNvSpPr>
            <a:spLocks noGrp="1"/>
          </p:cNvSpPr>
          <p:nvPr>
            <p:ph idx="1"/>
          </p:nvPr>
        </p:nvSpPr>
        <p:spPr>
          <a:xfrm>
            <a:off x="838199" y="1825625"/>
            <a:ext cx="5816981" cy="4351338"/>
          </a:xfrm>
        </p:spPr>
        <p:txBody>
          <a:bodyPr>
            <a:normAutofit fontScale="92500" lnSpcReduction="20000"/>
          </a:bodyPr>
          <a:lstStyle/>
          <a:p>
            <a:r>
              <a:rPr lang="en-US" sz="2000"/>
              <a:t>users are already familiar with infographics</a:t>
            </a:r>
          </a:p>
          <a:p>
            <a:r>
              <a:rPr lang="en-US" sz="2000"/>
              <a:t>evidence collages’ purpose is to encourage citizens to conduct their own investigations</a:t>
            </a:r>
          </a:p>
          <a:p>
            <a:r>
              <a:rPr lang="en-US" sz="2000"/>
              <a:t>consist of verified and unverified information</a:t>
            </a:r>
          </a:p>
          <a:p>
            <a:r>
              <a:rPr lang="en-US" sz="2000"/>
              <a:t>easy to share because it is a single image</a:t>
            </a:r>
          </a:p>
          <a:p>
            <a:r>
              <a:rPr lang="en-US" sz="2000"/>
              <a:t>the presentation complicates the ability for a user to conduct their own search</a:t>
            </a:r>
          </a:p>
          <a:p>
            <a:r>
              <a:rPr lang="en-US" sz="2000"/>
              <a:t>may contain URLs to more information supporting the “evidence”</a:t>
            </a:r>
          </a:p>
          <a:p>
            <a:r>
              <a:rPr lang="en-US" sz="2000"/>
              <a:t>police and journalists rely on social media for information, helping reinforce that users are viable sources</a:t>
            </a:r>
          </a:p>
          <a:p>
            <a:r>
              <a:rPr lang="en-US" sz="2000"/>
              <a:t>everyday users participated in tracking down suspects in the Boston Marathon Bombing, emboldening some to believe that they can “crack the case”</a:t>
            </a:r>
          </a:p>
        </p:txBody>
      </p:sp>
      <p:sp>
        <p:nvSpPr>
          <p:cNvPr id="4" name="Slide Number Placeholder 3">
            <a:extLst>
              <a:ext uri="{FF2B5EF4-FFF2-40B4-BE49-F238E27FC236}">
                <a16:creationId xmlns:a16="http://schemas.microsoft.com/office/drawing/2014/main" id="{6554D9F9-9A75-5842-8829-D1D6DEF44C86}"/>
              </a:ext>
            </a:extLst>
          </p:cNvPr>
          <p:cNvSpPr>
            <a:spLocks noGrp="1"/>
          </p:cNvSpPr>
          <p:nvPr>
            <p:ph type="sldNum" sz="quarter" idx="12"/>
          </p:nvPr>
        </p:nvSpPr>
        <p:spPr/>
        <p:txBody>
          <a:bodyPr/>
          <a:lstStyle/>
          <a:p>
            <a:fld id="{EDE91985-A632-1D4D-B6FC-C086B0CD5C3C}" type="slidenum">
              <a:rPr lang="en-US" smtClean="0"/>
              <a:t>26</a:t>
            </a:fld>
            <a:endParaRPr lang="en-US"/>
          </a:p>
        </p:txBody>
      </p:sp>
      <p:pic>
        <p:nvPicPr>
          <p:cNvPr id="5" name="Picture 4">
            <a:extLst>
              <a:ext uri="{FF2B5EF4-FFF2-40B4-BE49-F238E27FC236}">
                <a16:creationId xmlns:a16="http://schemas.microsoft.com/office/drawing/2014/main" id="{994835F8-3547-304C-B8F5-5A07F7EBC4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5181" y="450510"/>
            <a:ext cx="2692365" cy="3578350"/>
          </a:xfrm>
          <a:prstGeom prst="rect">
            <a:avLst/>
          </a:prstGeom>
        </p:spPr>
      </p:pic>
      <p:pic>
        <p:nvPicPr>
          <p:cNvPr id="6" name="Picture 5">
            <a:extLst>
              <a:ext uri="{FF2B5EF4-FFF2-40B4-BE49-F238E27FC236}">
                <a16:creationId xmlns:a16="http://schemas.microsoft.com/office/drawing/2014/main" id="{76A5342A-3B00-DE44-A7EA-726C13B60B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66073" y="3920033"/>
            <a:ext cx="4046908" cy="2309492"/>
          </a:xfrm>
          <a:prstGeom prst="rect">
            <a:avLst/>
          </a:prstGeom>
        </p:spPr>
      </p:pic>
    </p:spTree>
    <p:extLst>
      <p:ext uri="{BB962C8B-B14F-4D97-AF65-F5344CB8AC3E}">
        <p14:creationId xmlns:p14="http://schemas.microsoft.com/office/powerpoint/2010/main" val="3708672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0D8F2A9-3FA8-F44F-9665-45986052ED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26660" y="2749832"/>
            <a:ext cx="951498" cy="951498"/>
          </a:xfrm>
          <a:prstGeom prst="rect">
            <a:avLst/>
          </a:prstGeom>
        </p:spPr>
      </p:pic>
      <p:sp>
        <p:nvSpPr>
          <p:cNvPr id="2" name="Title 1">
            <a:extLst>
              <a:ext uri="{FF2B5EF4-FFF2-40B4-BE49-F238E27FC236}">
                <a16:creationId xmlns:a16="http://schemas.microsoft.com/office/drawing/2014/main" id="{2CD8A6F4-977B-E247-9BFD-404B70BD9987}"/>
              </a:ext>
            </a:extLst>
          </p:cNvPr>
          <p:cNvSpPr>
            <a:spLocks noGrp="1"/>
          </p:cNvSpPr>
          <p:nvPr>
            <p:ph type="title"/>
          </p:nvPr>
        </p:nvSpPr>
        <p:spPr>
          <a:xfrm>
            <a:off x="108317" y="157077"/>
            <a:ext cx="11851158" cy="1325563"/>
          </a:xfrm>
        </p:spPr>
        <p:txBody>
          <a:bodyPr>
            <a:normAutofit/>
          </a:bodyPr>
          <a:lstStyle/>
          <a:p>
            <a:r>
              <a:rPr lang="en-US" sz="4000"/>
              <a:t>Subjects in the evidence collage for the Charlottesville Unite the Right Rally</a:t>
            </a:r>
          </a:p>
        </p:txBody>
      </p:sp>
      <p:sp>
        <p:nvSpPr>
          <p:cNvPr id="4" name="Slide Number Placeholder 3">
            <a:extLst>
              <a:ext uri="{FF2B5EF4-FFF2-40B4-BE49-F238E27FC236}">
                <a16:creationId xmlns:a16="http://schemas.microsoft.com/office/drawing/2014/main" id="{CD9FA6EB-1ED1-DB45-80F2-FF77E7DF6EC2}"/>
              </a:ext>
            </a:extLst>
          </p:cNvPr>
          <p:cNvSpPr>
            <a:spLocks noGrp="1"/>
          </p:cNvSpPr>
          <p:nvPr>
            <p:ph type="sldNum" sz="quarter" idx="12"/>
          </p:nvPr>
        </p:nvSpPr>
        <p:spPr/>
        <p:txBody>
          <a:bodyPr/>
          <a:lstStyle/>
          <a:p>
            <a:fld id="{EDE91985-A632-1D4D-B6FC-C086B0CD5C3C}" type="slidenum">
              <a:rPr lang="en-US" smtClean="0"/>
              <a:t>27</a:t>
            </a:fld>
            <a:endParaRPr lang="en-US"/>
          </a:p>
        </p:txBody>
      </p:sp>
      <p:pic>
        <p:nvPicPr>
          <p:cNvPr id="5" name="Picture 4">
            <a:extLst>
              <a:ext uri="{FF2B5EF4-FFF2-40B4-BE49-F238E27FC236}">
                <a16:creationId xmlns:a16="http://schemas.microsoft.com/office/drawing/2014/main" id="{6E5F4254-3B60-D54B-B7C4-679666ADB8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74808" y="1070220"/>
            <a:ext cx="2164041" cy="1333478"/>
          </a:xfrm>
          <a:prstGeom prst="rect">
            <a:avLst/>
          </a:prstGeom>
        </p:spPr>
      </p:pic>
      <p:sp>
        <p:nvSpPr>
          <p:cNvPr id="6" name="TextBox 5">
            <a:extLst>
              <a:ext uri="{FF2B5EF4-FFF2-40B4-BE49-F238E27FC236}">
                <a16:creationId xmlns:a16="http://schemas.microsoft.com/office/drawing/2014/main" id="{4ED102BB-E49A-2841-ABA5-831E8405D0C6}"/>
              </a:ext>
            </a:extLst>
          </p:cNvPr>
          <p:cNvSpPr txBox="1"/>
          <p:nvPr/>
        </p:nvSpPr>
        <p:spPr>
          <a:xfrm>
            <a:off x="5991844" y="2435866"/>
            <a:ext cx="2151743" cy="646331"/>
          </a:xfrm>
          <a:prstGeom prst="rect">
            <a:avLst/>
          </a:prstGeom>
          <a:noFill/>
        </p:spPr>
        <p:txBody>
          <a:bodyPr wrap="none" rtlCol="0">
            <a:spAutoFit/>
          </a:bodyPr>
          <a:lstStyle/>
          <a:p>
            <a:pPr algn="ctr"/>
            <a:r>
              <a:rPr lang="en-US"/>
              <a:t>Unite the Right Rally </a:t>
            </a:r>
          </a:p>
          <a:p>
            <a:pPr algn="ctr"/>
            <a:r>
              <a:rPr lang="en-US"/>
              <a:t>Participants</a:t>
            </a:r>
          </a:p>
        </p:txBody>
      </p:sp>
      <p:pic>
        <p:nvPicPr>
          <p:cNvPr id="7" name="Picture 6">
            <a:extLst>
              <a:ext uri="{FF2B5EF4-FFF2-40B4-BE49-F238E27FC236}">
                <a16:creationId xmlns:a16="http://schemas.microsoft.com/office/drawing/2014/main" id="{38F0171E-74C2-2D42-9EC2-8CA6B8ABF9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2347" y="1701043"/>
            <a:ext cx="1249210" cy="1249210"/>
          </a:xfrm>
          <a:prstGeom prst="rect">
            <a:avLst/>
          </a:prstGeom>
        </p:spPr>
      </p:pic>
      <p:sp>
        <p:nvSpPr>
          <p:cNvPr id="8" name="TextBox 7">
            <a:extLst>
              <a:ext uri="{FF2B5EF4-FFF2-40B4-BE49-F238E27FC236}">
                <a16:creationId xmlns:a16="http://schemas.microsoft.com/office/drawing/2014/main" id="{3FF606D4-5652-5F47-AC08-EA054C4A0940}"/>
              </a:ext>
            </a:extLst>
          </p:cNvPr>
          <p:cNvSpPr txBox="1"/>
          <p:nvPr/>
        </p:nvSpPr>
        <p:spPr>
          <a:xfrm>
            <a:off x="2059642" y="2987718"/>
            <a:ext cx="2022863" cy="923330"/>
          </a:xfrm>
          <a:prstGeom prst="rect">
            <a:avLst/>
          </a:prstGeom>
          <a:noFill/>
        </p:spPr>
        <p:txBody>
          <a:bodyPr wrap="square" rtlCol="0">
            <a:spAutoFit/>
          </a:bodyPr>
          <a:lstStyle/>
          <a:p>
            <a:pPr algn="ctr"/>
            <a:r>
              <a:rPr lang="en-US"/>
              <a:t>James Fields</a:t>
            </a:r>
          </a:p>
          <a:p>
            <a:pPr algn="ctr"/>
            <a:r>
              <a:rPr lang="en-US"/>
              <a:t>actual hit-and-run</a:t>
            </a:r>
          </a:p>
          <a:p>
            <a:pPr algn="ctr"/>
            <a:r>
              <a:rPr lang="en-US"/>
              <a:t>perpetrator</a:t>
            </a:r>
          </a:p>
        </p:txBody>
      </p:sp>
      <p:pic>
        <p:nvPicPr>
          <p:cNvPr id="9" name="Picture 8">
            <a:extLst>
              <a:ext uri="{FF2B5EF4-FFF2-40B4-BE49-F238E27FC236}">
                <a16:creationId xmlns:a16="http://schemas.microsoft.com/office/drawing/2014/main" id="{CE302155-EB14-EF49-950E-D0EDF875D71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3892" y="1690688"/>
            <a:ext cx="1823952" cy="1228634"/>
          </a:xfrm>
          <a:prstGeom prst="rect">
            <a:avLst/>
          </a:prstGeom>
        </p:spPr>
      </p:pic>
      <p:pic>
        <p:nvPicPr>
          <p:cNvPr id="10" name="Picture 9">
            <a:extLst>
              <a:ext uri="{FF2B5EF4-FFF2-40B4-BE49-F238E27FC236}">
                <a16:creationId xmlns:a16="http://schemas.microsoft.com/office/drawing/2014/main" id="{4CEA3F23-2544-574E-9523-A51A6CF8BE7E}"/>
              </a:ext>
            </a:extLst>
          </p:cNvPr>
          <p:cNvPicPr>
            <a:picLocks noChangeAspect="1"/>
          </p:cNvPicPr>
          <p:nvPr/>
        </p:nvPicPr>
        <p:blipFill>
          <a:blip r:embed="rId6"/>
          <a:stretch>
            <a:fillRect/>
          </a:stretch>
        </p:blipFill>
        <p:spPr>
          <a:xfrm>
            <a:off x="636853" y="3874875"/>
            <a:ext cx="1203405" cy="1203405"/>
          </a:xfrm>
          <a:prstGeom prst="rect">
            <a:avLst/>
          </a:prstGeom>
        </p:spPr>
      </p:pic>
      <p:sp>
        <p:nvSpPr>
          <p:cNvPr id="11" name="TextBox 10">
            <a:extLst>
              <a:ext uri="{FF2B5EF4-FFF2-40B4-BE49-F238E27FC236}">
                <a16:creationId xmlns:a16="http://schemas.microsoft.com/office/drawing/2014/main" id="{E82D2F8F-FDA9-2E42-8F4A-CFA1F1C82996}"/>
              </a:ext>
            </a:extLst>
          </p:cNvPr>
          <p:cNvSpPr txBox="1"/>
          <p:nvPr/>
        </p:nvSpPr>
        <p:spPr>
          <a:xfrm>
            <a:off x="219685" y="5167312"/>
            <a:ext cx="1833965" cy="1200329"/>
          </a:xfrm>
          <a:prstGeom prst="rect">
            <a:avLst/>
          </a:prstGeom>
          <a:noFill/>
        </p:spPr>
        <p:txBody>
          <a:bodyPr wrap="none" rtlCol="0">
            <a:spAutoFit/>
          </a:bodyPr>
          <a:lstStyle/>
          <a:p>
            <a:pPr algn="ctr"/>
            <a:r>
              <a:rPr lang="en-US"/>
              <a:t>Heather </a:t>
            </a:r>
            <a:r>
              <a:rPr lang="en-US" err="1"/>
              <a:t>Heyer</a:t>
            </a:r>
            <a:r>
              <a:rPr lang="en-US"/>
              <a:t> </a:t>
            </a:r>
            <a:br>
              <a:rPr lang="en-US"/>
            </a:br>
            <a:r>
              <a:rPr lang="en-US"/>
              <a:t>and 35 others</a:t>
            </a:r>
          </a:p>
          <a:p>
            <a:pPr algn="ctr"/>
            <a:r>
              <a:rPr lang="en-US"/>
              <a:t>counter-protester</a:t>
            </a:r>
          </a:p>
          <a:p>
            <a:pPr algn="ctr"/>
            <a:r>
              <a:rPr lang="en-US"/>
              <a:t>victims</a:t>
            </a:r>
          </a:p>
        </p:txBody>
      </p:sp>
      <p:sp>
        <p:nvSpPr>
          <p:cNvPr id="12" name="TextBox 11">
            <a:extLst>
              <a:ext uri="{FF2B5EF4-FFF2-40B4-BE49-F238E27FC236}">
                <a16:creationId xmlns:a16="http://schemas.microsoft.com/office/drawing/2014/main" id="{CEABD0E6-D78E-4545-B4DC-C21A68CB5934}"/>
              </a:ext>
            </a:extLst>
          </p:cNvPr>
          <p:cNvSpPr txBox="1"/>
          <p:nvPr/>
        </p:nvSpPr>
        <p:spPr>
          <a:xfrm>
            <a:off x="427881" y="2951545"/>
            <a:ext cx="1915974" cy="923330"/>
          </a:xfrm>
          <a:prstGeom prst="rect">
            <a:avLst/>
          </a:prstGeom>
          <a:noFill/>
        </p:spPr>
        <p:txBody>
          <a:bodyPr wrap="none" rtlCol="0">
            <a:spAutoFit/>
          </a:bodyPr>
          <a:lstStyle/>
          <a:p>
            <a:pPr algn="ctr"/>
            <a:r>
              <a:rPr lang="en-US"/>
              <a:t>Charlottesville car </a:t>
            </a:r>
            <a:br>
              <a:rPr lang="en-US"/>
            </a:br>
            <a:r>
              <a:rPr lang="en-US"/>
              <a:t>attack</a:t>
            </a:r>
          </a:p>
          <a:p>
            <a:pPr algn="ctr"/>
            <a:r>
              <a:rPr lang="en-US"/>
              <a:t>(event)</a:t>
            </a:r>
          </a:p>
        </p:txBody>
      </p:sp>
      <p:pic>
        <p:nvPicPr>
          <p:cNvPr id="13" name="Picture 12">
            <a:extLst>
              <a:ext uri="{FF2B5EF4-FFF2-40B4-BE49-F238E27FC236}">
                <a16:creationId xmlns:a16="http://schemas.microsoft.com/office/drawing/2014/main" id="{DE49F7C8-C901-3E4C-95B2-46840442EB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69164" y="3082197"/>
            <a:ext cx="2139000" cy="1233267"/>
          </a:xfrm>
          <a:prstGeom prst="rect">
            <a:avLst/>
          </a:prstGeom>
        </p:spPr>
      </p:pic>
      <p:sp>
        <p:nvSpPr>
          <p:cNvPr id="14" name="TextBox 13">
            <a:extLst>
              <a:ext uri="{FF2B5EF4-FFF2-40B4-BE49-F238E27FC236}">
                <a16:creationId xmlns:a16="http://schemas.microsoft.com/office/drawing/2014/main" id="{4E20B790-4076-5B49-8F3C-F52249984CE7}"/>
              </a:ext>
            </a:extLst>
          </p:cNvPr>
          <p:cNvSpPr txBox="1"/>
          <p:nvPr/>
        </p:nvSpPr>
        <p:spPr>
          <a:xfrm>
            <a:off x="6099064" y="4413923"/>
            <a:ext cx="1958228" cy="369332"/>
          </a:xfrm>
          <a:prstGeom prst="rect">
            <a:avLst/>
          </a:prstGeom>
          <a:noFill/>
        </p:spPr>
        <p:txBody>
          <a:bodyPr wrap="none" rtlCol="0">
            <a:spAutoFit/>
          </a:bodyPr>
          <a:lstStyle/>
          <a:p>
            <a:r>
              <a:rPr lang="en-US"/>
              <a:t>Counter-protesters</a:t>
            </a:r>
          </a:p>
        </p:txBody>
      </p:sp>
      <p:sp>
        <p:nvSpPr>
          <p:cNvPr id="15" name="TextBox 14">
            <a:extLst>
              <a:ext uri="{FF2B5EF4-FFF2-40B4-BE49-F238E27FC236}">
                <a16:creationId xmlns:a16="http://schemas.microsoft.com/office/drawing/2014/main" id="{D33947A3-3C68-F141-ACD1-8DB32254F555}"/>
              </a:ext>
            </a:extLst>
          </p:cNvPr>
          <p:cNvSpPr txBox="1"/>
          <p:nvPr/>
        </p:nvSpPr>
        <p:spPr>
          <a:xfrm>
            <a:off x="1985010" y="5307963"/>
            <a:ext cx="2146229" cy="923330"/>
          </a:xfrm>
          <a:prstGeom prst="rect">
            <a:avLst/>
          </a:prstGeom>
          <a:noFill/>
        </p:spPr>
        <p:txBody>
          <a:bodyPr wrap="none" rtlCol="0">
            <a:spAutoFit/>
          </a:bodyPr>
          <a:lstStyle/>
          <a:p>
            <a:pPr algn="ctr"/>
            <a:r>
              <a:rPr lang="en-US"/>
              <a:t>Joel </a:t>
            </a:r>
            <a:r>
              <a:rPr lang="en-US" err="1"/>
              <a:t>VanGheluwe</a:t>
            </a:r>
            <a:endParaRPr lang="en-US"/>
          </a:p>
          <a:p>
            <a:pPr algn="ctr"/>
            <a:r>
              <a:rPr lang="en-US"/>
              <a:t>accused of car attack</a:t>
            </a:r>
            <a:br>
              <a:rPr lang="en-US"/>
            </a:br>
            <a:r>
              <a:rPr lang="en-US"/>
              <a:t>in evidence collage</a:t>
            </a:r>
          </a:p>
        </p:txBody>
      </p:sp>
      <p:sp>
        <p:nvSpPr>
          <p:cNvPr id="17" name="TextBox 16">
            <a:extLst>
              <a:ext uri="{FF2B5EF4-FFF2-40B4-BE49-F238E27FC236}">
                <a16:creationId xmlns:a16="http://schemas.microsoft.com/office/drawing/2014/main" id="{967E4E22-C26B-EC4B-8E4A-66E44E890AE8}"/>
              </a:ext>
            </a:extLst>
          </p:cNvPr>
          <p:cNvSpPr txBox="1"/>
          <p:nvPr/>
        </p:nvSpPr>
        <p:spPr>
          <a:xfrm>
            <a:off x="2518039" y="6150563"/>
            <a:ext cx="900183" cy="369332"/>
          </a:xfrm>
          <a:prstGeom prst="rect">
            <a:avLst/>
          </a:prstGeom>
          <a:noFill/>
        </p:spPr>
        <p:txBody>
          <a:bodyPr wrap="none" rtlCol="0">
            <a:spAutoFit/>
          </a:bodyPr>
          <a:lstStyle/>
          <a:p>
            <a:r>
              <a:rPr lang="en-US" b="1">
                <a:solidFill>
                  <a:srgbClr val="FF0000"/>
                </a:solidFill>
              </a:rPr>
              <a:t>(target)</a:t>
            </a:r>
          </a:p>
        </p:txBody>
      </p:sp>
      <p:pic>
        <p:nvPicPr>
          <p:cNvPr id="18" name="Picture 17">
            <a:extLst>
              <a:ext uri="{FF2B5EF4-FFF2-40B4-BE49-F238E27FC236}">
                <a16:creationId xmlns:a16="http://schemas.microsoft.com/office/drawing/2014/main" id="{98FA7D09-E1FF-8841-945A-4F6DD8C62DA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89725" y="1070220"/>
            <a:ext cx="1536624" cy="597243"/>
          </a:xfrm>
          <a:prstGeom prst="rect">
            <a:avLst/>
          </a:prstGeom>
        </p:spPr>
      </p:pic>
      <p:sp>
        <p:nvSpPr>
          <p:cNvPr id="19" name="TextBox 18">
            <a:extLst>
              <a:ext uri="{FF2B5EF4-FFF2-40B4-BE49-F238E27FC236}">
                <a16:creationId xmlns:a16="http://schemas.microsoft.com/office/drawing/2014/main" id="{FBA6E93F-5646-E54C-BA59-ECD51CACBF81}"/>
              </a:ext>
            </a:extLst>
          </p:cNvPr>
          <p:cNvSpPr txBox="1"/>
          <p:nvPr/>
        </p:nvSpPr>
        <p:spPr>
          <a:xfrm>
            <a:off x="8271278" y="1758595"/>
            <a:ext cx="1373518" cy="923330"/>
          </a:xfrm>
          <a:prstGeom prst="rect">
            <a:avLst/>
          </a:prstGeom>
          <a:noFill/>
        </p:spPr>
        <p:txBody>
          <a:bodyPr wrap="none" rtlCol="0">
            <a:spAutoFit/>
          </a:bodyPr>
          <a:lstStyle/>
          <a:p>
            <a:pPr algn="ctr"/>
            <a:r>
              <a:rPr lang="en-US"/>
              <a:t>4chan</a:t>
            </a:r>
          </a:p>
          <a:p>
            <a:pPr algn="ctr"/>
            <a:r>
              <a:rPr lang="en-US"/>
              <a:t>Social Media</a:t>
            </a:r>
          </a:p>
          <a:p>
            <a:pPr algn="ctr"/>
            <a:r>
              <a:rPr lang="en-US"/>
              <a:t>Organization</a:t>
            </a:r>
          </a:p>
        </p:txBody>
      </p:sp>
      <p:pic>
        <p:nvPicPr>
          <p:cNvPr id="16" name="Picture 15">
            <a:extLst>
              <a:ext uri="{FF2B5EF4-FFF2-40B4-BE49-F238E27FC236}">
                <a16:creationId xmlns:a16="http://schemas.microsoft.com/office/drawing/2014/main" id="{93F7B198-8DAD-C947-BBE0-485C536B451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536649" y="1075042"/>
            <a:ext cx="817151" cy="817151"/>
          </a:xfrm>
          <a:prstGeom prst="rect">
            <a:avLst/>
          </a:prstGeom>
        </p:spPr>
      </p:pic>
      <p:sp>
        <p:nvSpPr>
          <p:cNvPr id="20" name="TextBox 19">
            <a:extLst>
              <a:ext uri="{FF2B5EF4-FFF2-40B4-BE49-F238E27FC236}">
                <a16:creationId xmlns:a16="http://schemas.microsoft.com/office/drawing/2014/main" id="{FDFF38D0-9AF1-2F4D-80B6-A6898E94251B}"/>
              </a:ext>
            </a:extLst>
          </p:cNvPr>
          <p:cNvSpPr txBox="1"/>
          <p:nvPr/>
        </p:nvSpPr>
        <p:spPr>
          <a:xfrm>
            <a:off x="9930971" y="1967708"/>
            <a:ext cx="2028504" cy="923330"/>
          </a:xfrm>
          <a:prstGeom prst="rect">
            <a:avLst/>
          </a:prstGeom>
          <a:noFill/>
        </p:spPr>
        <p:txBody>
          <a:bodyPr wrap="none" rtlCol="0">
            <a:spAutoFit/>
          </a:bodyPr>
          <a:lstStyle/>
          <a:p>
            <a:pPr algn="ctr"/>
            <a:r>
              <a:rPr lang="en-US"/>
              <a:t>Puppet String News</a:t>
            </a:r>
          </a:p>
          <a:p>
            <a:pPr algn="ctr"/>
            <a:r>
              <a:rPr lang="en-US"/>
              <a:t>Right-wing</a:t>
            </a:r>
            <a:br>
              <a:rPr lang="en-US"/>
            </a:br>
            <a:r>
              <a:rPr lang="en-US"/>
              <a:t>News Source</a:t>
            </a:r>
          </a:p>
        </p:txBody>
      </p:sp>
      <p:pic>
        <p:nvPicPr>
          <p:cNvPr id="21" name="Picture 20">
            <a:extLst>
              <a:ext uri="{FF2B5EF4-FFF2-40B4-BE49-F238E27FC236}">
                <a16:creationId xmlns:a16="http://schemas.microsoft.com/office/drawing/2014/main" id="{F7F6A9B0-8DD7-8E43-B30A-FCE777D985A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97718" y="3907098"/>
            <a:ext cx="1340740" cy="1340740"/>
          </a:xfrm>
          <a:prstGeom prst="rect">
            <a:avLst/>
          </a:prstGeom>
        </p:spPr>
      </p:pic>
      <p:pic>
        <p:nvPicPr>
          <p:cNvPr id="22" name="Picture 21">
            <a:extLst>
              <a:ext uri="{FF2B5EF4-FFF2-40B4-BE49-F238E27FC236}">
                <a16:creationId xmlns:a16="http://schemas.microsoft.com/office/drawing/2014/main" id="{72095263-00E2-A744-BC6B-5131416F0B9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72746" y="2853320"/>
            <a:ext cx="881054" cy="881054"/>
          </a:xfrm>
          <a:prstGeom prst="rect">
            <a:avLst/>
          </a:prstGeom>
        </p:spPr>
      </p:pic>
      <p:sp>
        <p:nvSpPr>
          <p:cNvPr id="23" name="TextBox 22">
            <a:extLst>
              <a:ext uri="{FF2B5EF4-FFF2-40B4-BE49-F238E27FC236}">
                <a16:creationId xmlns:a16="http://schemas.microsoft.com/office/drawing/2014/main" id="{FCD2B62A-83A4-B346-94B1-8D546D28ECB5}"/>
              </a:ext>
            </a:extLst>
          </p:cNvPr>
          <p:cNvSpPr txBox="1"/>
          <p:nvPr/>
        </p:nvSpPr>
        <p:spPr>
          <a:xfrm>
            <a:off x="9731620" y="3874875"/>
            <a:ext cx="2441887" cy="646331"/>
          </a:xfrm>
          <a:prstGeom prst="rect">
            <a:avLst/>
          </a:prstGeom>
          <a:noFill/>
        </p:spPr>
        <p:txBody>
          <a:bodyPr wrap="none" rtlCol="0">
            <a:spAutoFit/>
          </a:bodyPr>
          <a:lstStyle/>
          <a:p>
            <a:pPr algn="ctr"/>
            <a:r>
              <a:rPr lang="en-US"/>
              <a:t>The Gateway Pundit</a:t>
            </a:r>
          </a:p>
          <a:p>
            <a:pPr algn="ctr"/>
            <a:r>
              <a:rPr lang="en-US"/>
              <a:t>Right-wing News Source</a:t>
            </a:r>
          </a:p>
        </p:txBody>
      </p:sp>
      <p:sp>
        <p:nvSpPr>
          <p:cNvPr id="26" name="TextBox 25">
            <a:extLst>
              <a:ext uri="{FF2B5EF4-FFF2-40B4-BE49-F238E27FC236}">
                <a16:creationId xmlns:a16="http://schemas.microsoft.com/office/drawing/2014/main" id="{72DD5CDA-D454-E14D-B237-D77F376D5630}"/>
              </a:ext>
            </a:extLst>
          </p:cNvPr>
          <p:cNvSpPr txBox="1"/>
          <p:nvPr/>
        </p:nvSpPr>
        <p:spPr>
          <a:xfrm>
            <a:off x="8271278" y="3597390"/>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24" name="Picture 23">
            <a:extLst>
              <a:ext uri="{FF2B5EF4-FFF2-40B4-BE49-F238E27FC236}">
                <a16:creationId xmlns:a16="http://schemas.microsoft.com/office/drawing/2014/main" id="{2567E99A-A8E5-1541-88F0-733F3ACE5DD6}"/>
              </a:ext>
            </a:extLst>
          </p:cNvPr>
          <p:cNvPicPr>
            <a:picLocks noChangeAspect="1"/>
          </p:cNvPicPr>
          <p:nvPr/>
        </p:nvPicPr>
        <p:blipFill>
          <a:blip r:embed="rId12"/>
          <a:stretch>
            <a:fillRect/>
          </a:stretch>
        </p:blipFill>
        <p:spPr>
          <a:xfrm>
            <a:off x="8138849" y="4694373"/>
            <a:ext cx="1587500" cy="596900"/>
          </a:xfrm>
          <a:prstGeom prst="rect">
            <a:avLst/>
          </a:prstGeom>
        </p:spPr>
      </p:pic>
      <p:sp>
        <p:nvSpPr>
          <p:cNvPr id="28" name="TextBox 27">
            <a:extLst>
              <a:ext uri="{FF2B5EF4-FFF2-40B4-BE49-F238E27FC236}">
                <a16:creationId xmlns:a16="http://schemas.microsoft.com/office/drawing/2014/main" id="{D0D1940C-C65B-BE43-B47E-195713639E53}"/>
              </a:ext>
            </a:extLst>
          </p:cNvPr>
          <p:cNvSpPr txBox="1"/>
          <p:nvPr/>
        </p:nvSpPr>
        <p:spPr>
          <a:xfrm>
            <a:off x="8280320" y="5230410"/>
            <a:ext cx="1364476" cy="923330"/>
          </a:xfrm>
          <a:prstGeom prst="rect">
            <a:avLst/>
          </a:prstGeom>
          <a:noFill/>
        </p:spPr>
        <p:txBody>
          <a:bodyPr wrap="none" rtlCol="0">
            <a:spAutoFit/>
          </a:bodyPr>
          <a:lstStyle/>
          <a:p>
            <a:pPr algn="ctr"/>
            <a:r>
              <a:rPr lang="en-US"/>
              <a:t>Reddit</a:t>
            </a:r>
          </a:p>
          <a:p>
            <a:pPr algn="ctr"/>
            <a:r>
              <a:rPr lang="en-US"/>
              <a:t>Social Media</a:t>
            </a:r>
          </a:p>
          <a:p>
            <a:pPr algn="ctr"/>
            <a:r>
              <a:rPr lang="en-US"/>
              <a:t>Organization</a:t>
            </a:r>
          </a:p>
        </p:txBody>
      </p:sp>
      <p:pic>
        <p:nvPicPr>
          <p:cNvPr id="27" name="Picture 26">
            <a:extLst>
              <a:ext uri="{FF2B5EF4-FFF2-40B4-BE49-F238E27FC236}">
                <a16:creationId xmlns:a16="http://schemas.microsoft.com/office/drawing/2014/main" id="{C0D529D7-AF2A-1948-85A3-52EC93B7EC0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14801" y="4818096"/>
            <a:ext cx="1046201" cy="1046201"/>
          </a:xfrm>
          <a:prstGeom prst="rect">
            <a:avLst/>
          </a:prstGeom>
        </p:spPr>
      </p:pic>
      <p:sp>
        <p:nvSpPr>
          <p:cNvPr id="29" name="Rectangle 28">
            <a:extLst>
              <a:ext uri="{FF2B5EF4-FFF2-40B4-BE49-F238E27FC236}">
                <a16:creationId xmlns:a16="http://schemas.microsoft.com/office/drawing/2014/main" id="{C678FB86-630C-1849-BA34-AF950A3D1E43}"/>
              </a:ext>
            </a:extLst>
          </p:cNvPr>
          <p:cNvSpPr/>
          <p:nvPr/>
        </p:nvSpPr>
        <p:spPr>
          <a:xfrm>
            <a:off x="5677200" y="5827310"/>
            <a:ext cx="2658124" cy="923330"/>
          </a:xfrm>
          <a:prstGeom prst="rect">
            <a:avLst/>
          </a:prstGeom>
        </p:spPr>
        <p:txBody>
          <a:bodyPr wrap="square">
            <a:spAutoFit/>
          </a:bodyPr>
          <a:lstStyle/>
          <a:p>
            <a:pPr algn="ctr"/>
            <a:r>
              <a:rPr lang="en-US"/>
              <a:t>Free Republic</a:t>
            </a:r>
          </a:p>
          <a:p>
            <a:pPr algn="ctr"/>
            <a:r>
              <a:rPr lang="en-US"/>
              <a:t>Right-wing Social Media Organization</a:t>
            </a:r>
          </a:p>
        </p:txBody>
      </p:sp>
      <p:pic>
        <p:nvPicPr>
          <p:cNvPr id="1028" name="Picture 4" descr="Who is Zero Hedge, finance blog that spread coronavirus misinformation -  Business Insider">
            <a:extLst>
              <a:ext uri="{FF2B5EF4-FFF2-40B4-BE49-F238E27FC236}">
                <a16:creationId xmlns:a16="http://schemas.microsoft.com/office/drawing/2014/main" id="{D10578BF-B04B-F943-96ED-946949E3EE9B}"/>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083563" y="4726182"/>
            <a:ext cx="1682364" cy="65051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3749C06-F398-1545-9FE2-C4F3687B809B}"/>
              </a:ext>
            </a:extLst>
          </p:cNvPr>
          <p:cNvSpPr txBox="1"/>
          <p:nvPr/>
        </p:nvSpPr>
        <p:spPr>
          <a:xfrm>
            <a:off x="10096315" y="5418516"/>
            <a:ext cx="1642181" cy="646331"/>
          </a:xfrm>
          <a:prstGeom prst="rect">
            <a:avLst/>
          </a:prstGeom>
          <a:noFill/>
        </p:spPr>
        <p:txBody>
          <a:bodyPr wrap="none" rtlCol="0">
            <a:spAutoFit/>
          </a:bodyPr>
          <a:lstStyle/>
          <a:p>
            <a:pPr algn="ctr"/>
            <a:r>
              <a:rPr lang="en-US" err="1"/>
              <a:t>ZeroHedge</a:t>
            </a:r>
            <a:endParaRPr lang="en-US"/>
          </a:p>
          <a:p>
            <a:pPr algn="ctr"/>
            <a:r>
              <a:rPr lang="en-US"/>
              <a:t>Right-wing Blog</a:t>
            </a:r>
          </a:p>
        </p:txBody>
      </p:sp>
      <p:sp>
        <p:nvSpPr>
          <p:cNvPr id="34" name="TextBox 33">
            <a:extLst>
              <a:ext uri="{FF2B5EF4-FFF2-40B4-BE49-F238E27FC236}">
                <a16:creationId xmlns:a16="http://schemas.microsoft.com/office/drawing/2014/main" id="{9A13BC7E-35AB-4A4A-B71F-1B02B4E4442B}"/>
              </a:ext>
            </a:extLst>
          </p:cNvPr>
          <p:cNvSpPr txBox="1"/>
          <p:nvPr/>
        </p:nvSpPr>
        <p:spPr>
          <a:xfrm>
            <a:off x="204515" y="6454405"/>
            <a:ext cx="4482317" cy="369332"/>
          </a:xfrm>
          <a:prstGeom prst="rect">
            <a:avLst/>
          </a:prstGeom>
          <a:noFill/>
        </p:spPr>
        <p:txBody>
          <a:bodyPr wrap="none" rtlCol="0">
            <a:spAutoFit/>
          </a:bodyPr>
          <a:lstStyle/>
          <a:p>
            <a:r>
              <a:rPr lang="en-US" b="1"/>
              <a:t>wedge issue: violence among political groups</a:t>
            </a:r>
          </a:p>
        </p:txBody>
      </p:sp>
      <p:pic>
        <p:nvPicPr>
          <p:cNvPr id="31" name="Picture 30">
            <a:extLst>
              <a:ext uri="{FF2B5EF4-FFF2-40B4-BE49-F238E27FC236}">
                <a16:creationId xmlns:a16="http://schemas.microsoft.com/office/drawing/2014/main" id="{A11D330E-A1D6-184B-933A-7F888023171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932569" y="1736959"/>
            <a:ext cx="1731029" cy="1038617"/>
          </a:xfrm>
          <a:prstGeom prst="rect">
            <a:avLst/>
          </a:prstGeom>
        </p:spPr>
      </p:pic>
      <p:sp>
        <p:nvSpPr>
          <p:cNvPr id="32" name="TextBox 31">
            <a:extLst>
              <a:ext uri="{FF2B5EF4-FFF2-40B4-BE49-F238E27FC236}">
                <a16:creationId xmlns:a16="http://schemas.microsoft.com/office/drawing/2014/main" id="{AF467926-67B9-1642-996C-CCD12FB9640D}"/>
              </a:ext>
            </a:extLst>
          </p:cNvPr>
          <p:cNvSpPr txBox="1"/>
          <p:nvPr/>
        </p:nvSpPr>
        <p:spPr>
          <a:xfrm>
            <a:off x="4131239" y="2823198"/>
            <a:ext cx="1291187" cy="646331"/>
          </a:xfrm>
          <a:prstGeom prst="rect">
            <a:avLst/>
          </a:prstGeom>
          <a:noFill/>
        </p:spPr>
        <p:txBody>
          <a:bodyPr wrap="none" rtlCol="0">
            <a:spAutoFit/>
          </a:bodyPr>
          <a:lstStyle/>
          <a:p>
            <a:pPr algn="ctr"/>
            <a:r>
              <a:rPr lang="en-US"/>
              <a:t>Left-leaning</a:t>
            </a:r>
          </a:p>
          <a:p>
            <a:pPr algn="ctr"/>
            <a:r>
              <a:rPr lang="en-US"/>
              <a:t>activists</a:t>
            </a:r>
          </a:p>
        </p:txBody>
      </p:sp>
      <p:sp>
        <p:nvSpPr>
          <p:cNvPr id="37" name="TextBox 36">
            <a:extLst>
              <a:ext uri="{FF2B5EF4-FFF2-40B4-BE49-F238E27FC236}">
                <a16:creationId xmlns:a16="http://schemas.microsoft.com/office/drawing/2014/main" id="{6A9A28C5-90E3-FC4E-9F4B-1140E031B19D}"/>
              </a:ext>
            </a:extLst>
          </p:cNvPr>
          <p:cNvSpPr txBox="1"/>
          <p:nvPr/>
        </p:nvSpPr>
        <p:spPr>
          <a:xfrm>
            <a:off x="4326740" y="3389667"/>
            <a:ext cx="900183" cy="369332"/>
          </a:xfrm>
          <a:prstGeom prst="rect">
            <a:avLst/>
          </a:prstGeom>
          <a:noFill/>
        </p:spPr>
        <p:txBody>
          <a:bodyPr wrap="none" rtlCol="0">
            <a:spAutoFit/>
          </a:bodyPr>
          <a:lstStyle/>
          <a:p>
            <a:r>
              <a:rPr lang="en-US" b="1">
                <a:solidFill>
                  <a:srgbClr val="FF0000"/>
                </a:solidFill>
              </a:rPr>
              <a:t>(target)</a:t>
            </a:r>
          </a:p>
        </p:txBody>
      </p:sp>
      <p:pic>
        <p:nvPicPr>
          <p:cNvPr id="35" name="Picture 34">
            <a:extLst>
              <a:ext uri="{FF2B5EF4-FFF2-40B4-BE49-F238E27FC236}">
                <a16:creationId xmlns:a16="http://schemas.microsoft.com/office/drawing/2014/main" id="{EAAC8DA5-5DB7-344A-937B-E3369B275FF3}"/>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946029" y="4005566"/>
            <a:ext cx="1770312" cy="1173794"/>
          </a:xfrm>
          <a:prstGeom prst="rect">
            <a:avLst/>
          </a:prstGeom>
        </p:spPr>
      </p:pic>
      <p:sp>
        <p:nvSpPr>
          <p:cNvPr id="36" name="TextBox 35">
            <a:extLst>
              <a:ext uri="{FF2B5EF4-FFF2-40B4-BE49-F238E27FC236}">
                <a16:creationId xmlns:a16="http://schemas.microsoft.com/office/drawing/2014/main" id="{0826F8B5-AF32-B149-8BC7-558A9CA3A367}"/>
              </a:ext>
            </a:extLst>
          </p:cNvPr>
          <p:cNvSpPr txBox="1"/>
          <p:nvPr/>
        </p:nvSpPr>
        <p:spPr>
          <a:xfrm>
            <a:off x="4256107" y="5248353"/>
            <a:ext cx="1083951" cy="369332"/>
          </a:xfrm>
          <a:prstGeom prst="rect">
            <a:avLst/>
          </a:prstGeom>
          <a:noFill/>
        </p:spPr>
        <p:txBody>
          <a:bodyPr wrap="none" rtlCol="0">
            <a:spAutoFit/>
          </a:bodyPr>
          <a:lstStyle/>
          <a:p>
            <a:r>
              <a:rPr lang="en-US" err="1"/>
              <a:t>Millenials</a:t>
            </a:r>
            <a:endParaRPr lang="en-US"/>
          </a:p>
        </p:txBody>
      </p:sp>
      <p:sp>
        <p:nvSpPr>
          <p:cNvPr id="40" name="TextBox 39">
            <a:extLst>
              <a:ext uri="{FF2B5EF4-FFF2-40B4-BE49-F238E27FC236}">
                <a16:creationId xmlns:a16="http://schemas.microsoft.com/office/drawing/2014/main" id="{2F54EEEC-062F-6241-9B31-C154AF210EC3}"/>
              </a:ext>
            </a:extLst>
          </p:cNvPr>
          <p:cNvSpPr txBox="1"/>
          <p:nvPr/>
        </p:nvSpPr>
        <p:spPr>
          <a:xfrm>
            <a:off x="4325498" y="5530731"/>
            <a:ext cx="900183" cy="369332"/>
          </a:xfrm>
          <a:prstGeom prst="rect">
            <a:avLst/>
          </a:prstGeom>
          <a:noFill/>
        </p:spPr>
        <p:txBody>
          <a:bodyPr wrap="none" rtlCol="0">
            <a:spAutoFit/>
          </a:bodyPr>
          <a:lstStyle/>
          <a:p>
            <a:r>
              <a:rPr lang="en-US" b="1">
                <a:solidFill>
                  <a:srgbClr val="FF0000"/>
                </a:solidFill>
              </a:rPr>
              <a:t>(target)</a:t>
            </a:r>
          </a:p>
        </p:txBody>
      </p:sp>
    </p:spTree>
    <p:extLst>
      <p:ext uri="{BB962C8B-B14F-4D97-AF65-F5344CB8AC3E}">
        <p14:creationId xmlns:p14="http://schemas.microsoft.com/office/powerpoint/2010/main" val="2547771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34DB-A6E4-A046-BC71-52B8A9C534F9}"/>
              </a:ext>
            </a:extLst>
          </p:cNvPr>
          <p:cNvSpPr>
            <a:spLocks noGrp="1"/>
          </p:cNvSpPr>
          <p:nvPr>
            <p:ph type="title"/>
          </p:nvPr>
        </p:nvSpPr>
        <p:spPr>
          <a:xfrm>
            <a:off x="838200" y="365125"/>
            <a:ext cx="10515600" cy="1325563"/>
          </a:xfrm>
        </p:spPr>
        <p:txBody>
          <a:bodyPr>
            <a:normAutofit/>
          </a:bodyPr>
          <a:lstStyle/>
          <a:p>
            <a:r>
              <a:rPr lang="en-US"/>
              <a:t>Charlottesville Unite the Right Rally evidence collage timeline</a:t>
            </a:r>
          </a:p>
        </p:txBody>
      </p:sp>
      <p:sp>
        <p:nvSpPr>
          <p:cNvPr id="4" name="Slide Number Placeholder 3">
            <a:extLst>
              <a:ext uri="{FF2B5EF4-FFF2-40B4-BE49-F238E27FC236}">
                <a16:creationId xmlns:a16="http://schemas.microsoft.com/office/drawing/2014/main" id="{6554D9F9-9A75-5842-8829-D1D6DEF44C86}"/>
              </a:ext>
            </a:extLst>
          </p:cNvPr>
          <p:cNvSpPr>
            <a:spLocks noGrp="1"/>
          </p:cNvSpPr>
          <p:nvPr>
            <p:ph type="sldNum" sz="quarter" idx="12"/>
          </p:nvPr>
        </p:nvSpPr>
        <p:spPr/>
        <p:txBody>
          <a:bodyPr/>
          <a:lstStyle/>
          <a:p>
            <a:fld id="{EDE91985-A632-1D4D-B6FC-C086B0CD5C3C}" type="slidenum">
              <a:rPr lang="en-US" smtClean="0"/>
              <a:t>28</a:t>
            </a:fld>
            <a:endParaRPr lang="en-US"/>
          </a:p>
        </p:txBody>
      </p:sp>
      <p:sp>
        <p:nvSpPr>
          <p:cNvPr id="6" name="TextBox 5">
            <a:extLst>
              <a:ext uri="{FF2B5EF4-FFF2-40B4-BE49-F238E27FC236}">
                <a16:creationId xmlns:a16="http://schemas.microsoft.com/office/drawing/2014/main" id="{E2C310A7-F846-1442-91A2-B587DF7A943A}"/>
              </a:ext>
            </a:extLst>
          </p:cNvPr>
          <p:cNvSpPr txBox="1"/>
          <p:nvPr/>
        </p:nvSpPr>
        <p:spPr>
          <a:xfrm>
            <a:off x="270903" y="5526021"/>
            <a:ext cx="301686" cy="369332"/>
          </a:xfrm>
          <a:prstGeom prst="rect">
            <a:avLst/>
          </a:prstGeom>
          <a:noFill/>
        </p:spPr>
        <p:txBody>
          <a:bodyPr wrap="square" rtlCol="0">
            <a:spAutoFit/>
          </a:bodyPr>
          <a:lstStyle/>
          <a:p>
            <a:r>
              <a:rPr lang="en-US" b="1"/>
              <a:t>1</a:t>
            </a:r>
          </a:p>
        </p:txBody>
      </p:sp>
      <p:sp>
        <p:nvSpPr>
          <p:cNvPr id="7" name="Oval 6">
            <a:extLst>
              <a:ext uri="{FF2B5EF4-FFF2-40B4-BE49-F238E27FC236}">
                <a16:creationId xmlns:a16="http://schemas.microsoft.com/office/drawing/2014/main" id="{96000F1B-BFF1-0D43-8B16-AA8F6A2C1CAD}"/>
              </a:ext>
            </a:extLst>
          </p:cNvPr>
          <p:cNvSpPr/>
          <p:nvPr/>
        </p:nvSpPr>
        <p:spPr>
          <a:xfrm>
            <a:off x="184273" y="5483974"/>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9E2D5D8-69D1-014A-A64F-54A1F58D582E}"/>
              </a:ext>
            </a:extLst>
          </p:cNvPr>
          <p:cNvSpPr txBox="1"/>
          <p:nvPr/>
        </p:nvSpPr>
        <p:spPr>
          <a:xfrm>
            <a:off x="717448" y="5276553"/>
            <a:ext cx="1908743" cy="1600438"/>
          </a:xfrm>
          <a:prstGeom prst="rect">
            <a:avLst/>
          </a:prstGeom>
          <a:noFill/>
        </p:spPr>
        <p:txBody>
          <a:bodyPr wrap="square" rtlCol="0">
            <a:spAutoFit/>
          </a:bodyPr>
          <a:lstStyle/>
          <a:p>
            <a:r>
              <a:rPr lang="en-US" sz="1400"/>
              <a:t>Unite the Right Rally on August 12, 2017 leads to counter-protests, and  someone drives a car into counter-protesters, killing 1 and injuring 35</a:t>
            </a:r>
          </a:p>
        </p:txBody>
      </p:sp>
      <p:pic>
        <p:nvPicPr>
          <p:cNvPr id="10" name="Picture 9">
            <a:extLst>
              <a:ext uri="{FF2B5EF4-FFF2-40B4-BE49-F238E27FC236}">
                <a16:creationId xmlns:a16="http://schemas.microsoft.com/office/drawing/2014/main" id="{B7EA4628-31D7-3640-A083-95CAFA6FA0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382" y="1748658"/>
            <a:ext cx="2188356" cy="1398116"/>
          </a:xfrm>
          <a:prstGeom prst="rect">
            <a:avLst/>
          </a:prstGeom>
        </p:spPr>
      </p:pic>
      <p:pic>
        <p:nvPicPr>
          <p:cNvPr id="11" name="Picture 10">
            <a:extLst>
              <a:ext uri="{FF2B5EF4-FFF2-40B4-BE49-F238E27FC236}">
                <a16:creationId xmlns:a16="http://schemas.microsoft.com/office/drawing/2014/main" id="{15FF6E3C-B858-C340-8283-024134036B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382" y="2710508"/>
            <a:ext cx="2188355" cy="1458903"/>
          </a:xfrm>
          <a:prstGeom prst="rect">
            <a:avLst/>
          </a:prstGeom>
        </p:spPr>
      </p:pic>
      <p:pic>
        <p:nvPicPr>
          <p:cNvPr id="9" name="Picture 8">
            <a:extLst>
              <a:ext uri="{FF2B5EF4-FFF2-40B4-BE49-F238E27FC236}">
                <a16:creationId xmlns:a16="http://schemas.microsoft.com/office/drawing/2014/main" id="{402125DF-2EDA-4743-AA72-9C27E069D8E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3381" y="4012389"/>
            <a:ext cx="2188354" cy="1230950"/>
          </a:xfrm>
          <a:prstGeom prst="rect">
            <a:avLst/>
          </a:prstGeom>
        </p:spPr>
      </p:pic>
      <p:sp>
        <p:nvSpPr>
          <p:cNvPr id="13" name="TextBox 12">
            <a:extLst>
              <a:ext uri="{FF2B5EF4-FFF2-40B4-BE49-F238E27FC236}">
                <a16:creationId xmlns:a16="http://schemas.microsoft.com/office/drawing/2014/main" id="{C4E6FA76-E748-4C4D-8A91-DDF0C8C9CC2B}"/>
              </a:ext>
            </a:extLst>
          </p:cNvPr>
          <p:cNvSpPr txBox="1"/>
          <p:nvPr/>
        </p:nvSpPr>
        <p:spPr>
          <a:xfrm>
            <a:off x="2775385" y="5483974"/>
            <a:ext cx="301686" cy="369332"/>
          </a:xfrm>
          <a:prstGeom prst="rect">
            <a:avLst/>
          </a:prstGeom>
          <a:noFill/>
        </p:spPr>
        <p:txBody>
          <a:bodyPr wrap="none" rtlCol="0">
            <a:spAutoFit/>
          </a:bodyPr>
          <a:lstStyle/>
          <a:p>
            <a:r>
              <a:rPr lang="en-US" b="1"/>
              <a:t>2</a:t>
            </a:r>
          </a:p>
        </p:txBody>
      </p:sp>
      <p:sp>
        <p:nvSpPr>
          <p:cNvPr id="14" name="Oval 13">
            <a:extLst>
              <a:ext uri="{FF2B5EF4-FFF2-40B4-BE49-F238E27FC236}">
                <a16:creationId xmlns:a16="http://schemas.microsoft.com/office/drawing/2014/main" id="{670CBFEA-701A-8343-A7F2-0759ED3689CC}"/>
              </a:ext>
            </a:extLst>
          </p:cNvPr>
          <p:cNvSpPr/>
          <p:nvPr/>
        </p:nvSpPr>
        <p:spPr>
          <a:xfrm>
            <a:off x="2688755" y="544192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FC33821-FEC4-8A46-B4B7-6B0056F22F3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95035" y="3361345"/>
            <a:ext cx="1980187" cy="2264839"/>
          </a:xfrm>
          <a:prstGeom prst="rect">
            <a:avLst/>
          </a:prstGeom>
        </p:spPr>
      </p:pic>
      <p:sp>
        <p:nvSpPr>
          <p:cNvPr id="17" name="TextBox 16">
            <a:extLst>
              <a:ext uri="{FF2B5EF4-FFF2-40B4-BE49-F238E27FC236}">
                <a16:creationId xmlns:a16="http://schemas.microsoft.com/office/drawing/2014/main" id="{6B36F4C3-DBE0-4243-B116-3156BCFFEB25}"/>
              </a:ext>
            </a:extLst>
          </p:cNvPr>
          <p:cNvSpPr txBox="1"/>
          <p:nvPr/>
        </p:nvSpPr>
        <p:spPr>
          <a:xfrm>
            <a:off x="6460751" y="2732303"/>
            <a:ext cx="301686" cy="369332"/>
          </a:xfrm>
          <a:prstGeom prst="rect">
            <a:avLst/>
          </a:prstGeom>
          <a:noFill/>
        </p:spPr>
        <p:txBody>
          <a:bodyPr wrap="none" rtlCol="0">
            <a:spAutoFit/>
          </a:bodyPr>
          <a:lstStyle/>
          <a:p>
            <a:r>
              <a:rPr lang="en-US" b="1"/>
              <a:t>3</a:t>
            </a:r>
          </a:p>
        </p:txBody>
      </p:sp>
      <p:sp>
        <p:nvSpPr>
          <p:cNvPr id="18" name="Oval 17">
            <a:extLst>
              <a:ext uri="{FF2B5EF4-FFF2-40B4-BE49-F238E27FC236}">
                <a16:creationId xmlns:a16="http://schemas.microsoft.com/office/drawing/2014/main" id="{FEC82EC0-A219-F946-AA0D-F4DAB700DAEA}"/>
              </a:ext>
            </a:extLst>
          </p:cNvPr>
          <p:cNvSpPr/>
          <p:nvPr/>
        </p:nvSpPr>
        <p:spPr>
          <a:xfrm>
            <a:off x="6374121" y="2690256"/>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77FE90A-2AB6-2A4A-A2CA-9F5EB7339C7E}"/>
              </a:ext>
            </a:extLst>
          </p:cNvPr>
          <p:cNvSpPr txBox="1"/>
          <p:nvPr/>
        </p:nvSpPr>
        <p:spPr>
          <a:xfrm>
            <a:off x="3163702" y="5276553"/>
            <a:ext cx="2932298" cy="1600438"/>
          </a:xfrm>
          <a:prstGeom prst="rect">
            <a:avLst/>
          </a:prstGeom>
          <a:noFill/>
        </p:spPr>
        <p:txBody>
          <a:bodyPr wrap="square" rtlCol="0">
            <a:spAutoFit/>
          </a:bodyPr>
          <a:lstStyle/>
          <a:p>
            <a:r>
              <a:rPr lang="en-US" sz="1400"/>
              <a:t>On 4chan/pol someone posts an evidence collage identifying the driver as left-leaning student Joel </a:t>
            </a:r>
            <a:r>
              <a:rPr lang="en-US" sz="1400" err="1"/>
              <a:t>VanGheluwe</a:t>
            </a:r>
            <a:r>
              <a:rPr lang="en-US" sz="1400"/>
              <a:t> based on the license plate record of the car – this collage spreads to Reddit, </a:t>
            </a:r>
            <a:r>
              <a:rPr lang="en-US" sz="1400" err="1"/>
              <a:t>ZeroHedge</a:t>
            </a:r>
            <a:r>
              <a:rPr lang="en-US" sz="1400"/>
              <a:t>, and other social media</a:t>
            </a:r>
          </a:p>
        </p:txBody>
      </p:sp>
      <p:pic>
        <p:nvPicPr>
          <p:cNvPr id="16" name="Picture 15">
            <a:extLst>
              <a:ext uri="{FF2B5EF4-FFF2-40B4-BE49-F238E27FC236}">
                <a16:creationId xmlns:a16="http://schemas.microsoft.com/office/drawing/2014/main" id="{8F43A107-B7E4-9B4F-9D66-F504544B65F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26228" y="1690688"/>
            <a:ext cx="2509594" cy="2870349"/>
          </a:xfrm>
          <a:prstGeom prst="rect">
            <a:avLst/>
          </a:prstGeom>
        </p:spPr>
      </p:pic>
      <p:pic>
        <p:nvPicPr>
          <p:cNvPr id="21" name="Picture 20">
            <a:extLst>
              <a:ext uri="{FF2B5EF4-FFF2-40B4-BE49-F238E27FC236}">
                <a16:creationId xmlns:a16="http://schemas.microsoft.com/office/drawing/2014/main" id="{EC313AEA-2E3B-0647-B3DF-B3708D93C8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84443" y="2630453"/>
            <a:ext cx="1908743" cy="2536859"/>
          </a:xfrm>
          <a:prstGeom prst="rect">
            <a:avLst/>
          </a:prstGeom>
        </p:spPr>
      </p:pic>
      <p:sp>
        <p:nvSpPr>
          <p:cNvPr id="23" name="TextBox 22">
            <a:extLst>
              <a:ext uri="{FF2B5EF4-FFF2-40B4-BE49-F238E27FC236}">
                <a16:creationId xmlns:a16="http://schemas.microsoft.com/office/drawing/2014/main" id="{975C9C5B-77E7-7A48-9CC3-47EC692FE900}"/>
              </a:ext>
            </a:extLst>
          </p:cNvPr>
          <p:cNvSpPr txBox="1"/>
          <p:nvPr/>
        </p:nvSpPr>
        <p:spPr>
          <a:xfrm>
            <a:off x="6848873" y="2482835"/>
            <a:ext cx="2610596" cy="738664"/>
          </a:xfrm>
          <a:prstGeom prst="rect">
            <a:avLst/>
          </a:prstGeom>
          <a:noFill/>
        </p:spPr>
        <p:txBody>
          <a:bodyPr wrap="square" rtlCol="0">
            <a:spAutoFit/>
          </a:bodyPr>
          <a:lstStyle/>
          <a:p>
            <a:r>
              <a:rPr lang="en-US" sz="1400"/>
              <a:t>Joel </a:t>
            </a:r>
            <a:r>
              <a:rPr lang="en-US" sz="1400" err="1"/>
              <a:t>VanGheluwe</a:t>
            </a:r>
            <a:r>
              <a:rPr lang="en-US" sz="1400"/>
              <a:t> is then harassed and must flee his home with his family to hide</a:t>
            </a:r>
          </a:p>
        </p:txBody>
      </p:sp>
      <p:pic>
        <p:nvPicPr>
          <p:cNvPr id="5124" name="Picture 4" descr="PolitiFact | Post wrongly says Charlottesville police arrested wrong person  in hit and run">
            <a:extLst>
              <a:ext uri="{FF2B5EF4-FFF2-40B4-BE49-F238E27FC236}">
                <a16:creationId xmlns:a16="http://schemas.microsoft.com/office/drawing/2014/main" id="{90DC8CD3-EA4B-224F-BE9A-2CF9326D2F2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95035" y="1021237"/>
            <a:ext cx="3001181" cy="144252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4171249-DE06-464C-8707-28D94925A882}"/>
              </a:ext>
            </a:extLst>
          </p:cNvPr>
          <p:cNvSpPr txBox="1"/>
          <p:nvPr/>
        </p:nvSpPr>
        <p:spPr>
          <a:xfrm>
            <a:off x="6528447" y="5704378"/>
            <a:ext cx="301686" cy="369332"/>
          </a:xfrm>
          <a:prstGeom prst="rect">
            <a:avLst/>
          </a:prstGeom>
          <a:noFill/>
        </p:spPr>
        <p:txBody>
          <a:bodyPr wrap="none" rtlCol="0">
            <a:spAutoFit/>
          </a:bodyPr>
          <a:lstStyle/>
          <a:p>
            <a:r>
              <a:rPr lang="en-US" b="1"/>
              <a:t>4</a:t>
            </a:r>
          </a:p>
        </p:txBody>
      </p:sp>
      <p:sp>
        <p:nvSpPr>
          <p:cNvPr id="26" name="Oval 25">
            <a:extLst>
              <a:ext uri="{FF2B5EF4-FFF2-40B4-BE49-F238E27FC236}">
                <a16:creationId xmlns:a16="http://schemas.microsoft.com/office/drawing/2014/main" id="{E8A9D949-ED29-1B41-B1B3-63B004FC1599}"/>
              </a:ext>
            </a:extLst>
          </p:cNvPr>
          <p:cNvSpPr/>
          <p:nvPr/>
        </p:nvSpPr>
        <p:spPr>
          <a:xfrm>
            <a:off x="6441817" y="566233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75A44D8-623D-414C-95D0-A3D28EC005C1}"/>
              </a:ext>
            </a:extLst>
          </p:cNvPr>
          <p:cNvSpPr txBox="1"/>
          <p:nvPr/>
        </p:nvSpPr>
        <p:spPr>
          <a:xfrm>
            <a:off x="6960498" y="5645259"/>
            <a:ext cx="2403414" cy="738664"/>
          </a:xfrm>
          <a:prstGeom prst="rect">
            <a:avLst/>
          </a:prstGeom>
          <a:noFill/>
        </p:spPr>
        <p:txBody>
          <a:bodyPr wrap="square" rtlCol="0">
            <a:spAutoFit/>
          </a:bodyPr>
          <a:lstStyle/>
          <a:p>
            <a:r>
              <a:rPr lang="en-US" sz="1400"/>
              <a:t>Puppet String News, Gateway Pundit, and </a:t>
            </a:r>
            <a:r>
              <a:rPr lang="en-US" sz="1400" err="1"/>
              <a:t>GotNews</a:t>
            </a:r>
            <a:r>
              <a:rPr lang="en-US" sz="1400"/>
              <a:t> share the evidence collage</a:t>
            </a:r>
          </a:p>
        </p:txBody>
      </p:sp>
      <p:pic>
        <p:nvPicPr>
          <p:cNvPr id="24" name="Picture 23">
            <a:extLst>
              <a:ext uri="{FF2B5EF4-FFF2-40B4-BE49-F238E27FC236}">
                <a16:creationId xmlns:a16="http://schemas.microsoft.com/office/drawing/2014/main" id="{8C49A897-DB64-4C49-A383-3C33E3CB252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625699" y="3483984"/>
            <a:ext cx="1747472" cy="2296498"/>
          </a:xfrm>
          <a:prstGeom prst="rect">
            <a:avLst/>
          </a:prstGeom>
        </p:spPr>
      </p:pic>
      <p:sp>
        <p:nvSpPr>
          <p:cNvPr id="29" name="TextBox 28">
            <a:extLst>
              <a:ext uri="{FF2B5EF4-FFF2-40B4-BE49-F238E27FC236}">
                <a16:creationId xmlns:a16="http://schemas.microsoft.com/office/drawing/2014/main" id="{5BC3782F-996D-B945-AA6E-D6E3E7EBB060}"/>
              </a:ext>
            </a:extLst>
          </p:cNvPr>
          <p:cNvSpPr txBox="1"/>
          <p:nvPr/>
        </p:nvSpPr>
        <p:spPr>
          <a:xfrm>
            <a:off x="9654210" y="5257991"/>
            <a:ext cx="301686" cy="369332"/>
          </a:xfrm>
          <a:prstGeom prst="rect">
            <a:avLst/>
          </a:prstGeom>
          <a:noFill/>
        </p:spPr>
        <p:txBody>
          <a:bodyPr wrap="none" rtlCol="0">
            <a:spAutoFit/>
          </a:bodyPr>
          <a:lstStyle/>
          <a:p>
            <a:r>
              <a:rPr lang="en-US" b="1"/>
              <a:t>5</a:t>
            </a:r>
          </a:p>
        </p:txBody>
      </p:sp>
      <p:sp>
        <p:nvSpPr>
          <p:cNvPr id="30" name="Oval 29">
            <a:extLst>
              <a:ext uri="{FF2B5EF4-FFF2-40B4-BE49-F238E27FC236}">
                <a16:creationId xmlns:a16="http://schemas.microsoft.com/office/drawing/2014/main" id="{C18595AC-196C-2647-A1C7-84D130E973B3}"/>
              </a:ext>
            </a:extLst>
          </p:cNvPr>
          <p:cNvSpPr/>
          <p:nvPr/>
        </p:nvSpPr>
        <p:spPr>
          <a:xfrm>
            <a:off x="9567580" y="5215944"/>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FA09E6B-ACB1-BE4D-ADEA-09818BA964C6}"/>
              </a:ext>
            </a:extLst>
          </p:cNvPr>
          <p:cNvSpPr txBox="1"/>
          <p:nvPr/>
        </p:nvSpPr>
        <p:spPr>
          <a:xfrm>
            <a:off x="10012173" y="5180952"/>
            <a:ext cx="2025296" cy="1169551"/>
          </a:xfrm>
          <a:prstGeom prst="rect">
            <a:avLst/>
          </a:prstGeom>
          <a:noFill/>
        </p:spPr>
        <p:txBody>
          <a:bodyPr wrap="square" rtlCol="0">
            <a:spAutoFit/>
          </a:bodyPr>
          <a:lstStyle/>
          <a:p>
            <a:r>
              <a:rPr lang="en-US" sz="1400"/>
              <a:t>August 19, 2017</a:t>
            </a:r>
          </a:p>
          <a:p>
            <a:r>
              <a:rPr lang="en-US" sz="1400"/>
              <a:t>alt-right supporter and Ohioan James Fields is charged by police as the actual perpetrator</a:t>
            </a:r>
          </a:p>
        </p:txBody>
      </p:sp>
      <p:pic>
        <p:nvPicPr>
          <p:cNvPr id="27" name="Picture 26">
            <a:extLst>
              <a:ext uri="{FF2B5EF4-FFF2-40B4-BE49-F238E27FC236}">
                <a16:creationId xmlns:a16="http://schemas.microsoft.com/office/drawing/2014/main" id="{C460FCC4-7CF6-B945-BAEC-1A9A62EE9C3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89554" y="1191483"/>
            <a:ext cx="2050876" cy="2445019"/>
          </a:xfrm>
          <a:prstGeom prst="rect">
            <a:avLst/>
          </a:prstGeom>
        </p:spPr>
      </p:pic>
      <p:pic>
        <p:nvPicPr>
          <p:cNvPr id="28" name="Picture 27">
            <a:extLst>
              <a:ext uri="{FF2B5EF4-FFF2-40B4-BE49-F238E27FC236}">
                <a16:creationId xmlns:a16="http://schemas.microsoft.com/office/drawing/2014/main" id="{B2D59203-B570-1D49-B9EE-A6DD62405A6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191300" y="2735933"/>
            <a:ext cx="1926298" cy="2296499"/>
          </a:xfrm>
          <a:prstGeom prst="rect">
            <a:avLst/>
          </a:prstGeom>
        </p:spPr>
      </p:pic>
    </p:spTree>
    <p:extLst>
      <p:ext uri="{BB962C8B-B14F-4D97-AF65-F5344CB8AC3E}">
        <p14:creationId xmlns:p14="http://schemas.microsoft.com/office/powerpoint/2010/main" val="3898215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024-0F5A-9D40-AB50-3305039A937B}"/>
              </a:ext>
            </a:extLst>
          </p:cNvPr>
          <p:cNvSpPr>
            <a:spLocks noGrp="1"/>
          </p:cNvSpPr>
          <p:nvPr>
            <p:ph type="title"/>
          </p:nvPr>
        </p:nvSpPr>
        <p:spPr>
          <a:xfrm>
            <a:off x="632304" y="365125"/>
            <a:ext cx="3305382" cy="2822918"/>
          </a:xfrm>
        </p:spPr>
        <p:txBody>
          <a:bodyPr>
            <a:normAutofit fontScale="90000"/>
          </a:bodyPr>
          <a:lstStyle/>
          <a:p>
            <a:r>
              <a:rPr lang="en-US"/>
              <a:t>Problems with the data craft in this evidence collage</a:t>
            </a:r>
          </a:p>
        </p:txBody>
      </p:sp>
      <p:sp>
        <p:nvSpPr>
          <p:cNvPr id="4" name="Slide Number Placeholder 3">
            <a:extLst>
              <a:ext uri="{FF2B5EF4-FFF2-40B4-BE49-F238E27FC236}">
                <a16:creationId xmlns:a16="http://schemas.microsoft.com/office/drawing/2014/main" id="{01D96DB6-082A-9A46-8795-0F6D7C5F249F}"/>
              </a:ext>
            </a:extLst>
          </p:cNvPr>
          <p:cNvSpPr>
            <a:spLocks noGrp="1"/>
          </p:cNvSpPr>
          <p:nvPr>
            <p:ph type="sldNum" sz="quarter" idx="12"/>
          </p:nvPr>
        </p:nvSpPr>
        <p:spPr/>
        <p:txBody>
          <a:bodyPr/>
          <a:lstStyle/>
          <a:p>
            <a:fld id="{EDE91985-A632-1D4D-B6FC-C086B0CD5C3C}" type="slidenum">
              <a:rPr lang="en-US" smtClean="0"/>
              <a:t>29</a:t>
            </a:fld>
            <a:endParaRPr lang="en-US"/>
          </a:p>
        </p:txBody>
      </p:sp>
      <p:pic>
        <p:nvPicPr>
          <p:cNvPr id="5" name="Picture 4">
            <a:extLst>
              <a:ext uri="{FF2B5EF4-FFF2-40B4-BE49-F238E27FC236}">
                <a16:creationId xmlns:a16="http://schemas.microsoft.com/office/drawing/2014/main" id="{F8565F65-1A9A-D04B-A501-ADA76D821DF9}"/>
              </a:ext>
            </a:extLst>
          </p:cNvPr>
          <p:cNvPicPr>
            <a:picLocks noChangeAspect="1"/>
          </p:cNvPicPr>
          <p:nvPr/>
        </p:nvPicPr>
        <p:blipFill>
          <a:blip r:embed="rId2"/>
          <a:stretch>
            <a:fillRect/>
          </a:stretch>
        </p:blipFill>
        <p:spPr>
          <a:xfrm>
            <a:off x="4930191" y="365125"/>
            <a:ext cx="4833390" cy="6423929"/>
          </a:xfrm>
          <a:prstGeom prst="rect">
            <a:avLst/>
          </a:prstGeom>
        </p:spPr>
      </p:pic>
      <p:sp>
        <p:nvSpPr>
          <p:cNvPr id="6" name="Rectangle 5">
            <a:extLst>
              <a:ext uri="{FF2B5EF4-FFF2-40B4-BE49-F238E27FC236}">
                <a16:creationId xmlns:a16="http://schemas.microsoft.com/office/drawing/2014/main" id="{B8FB0646-271B-5442-8000-7A97F96A9884}"/>
              </a:ext>
            </a:extLst>
          </p:cNvPr>
          <p:cNvSpPr/>
          <p:nvPr/>
        </p:nvSpPr>
        <p:spPr>
          <a:xfrm>
            <a:off x="4862335" y="624523"/>
            <a:ext cx="2148468" cy="3461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A14D5C-0293-F645-9F17-418B50FA3A9C}"/>
              </a:ext>
            </a:extLst>
          </p:cNvPr>
          <p:cNvSpPr/>
          <p:nvPr/>
        </p:nvSpPr>
        <p:spPr>
          <a:xfrm>
            <a:off x="4862336" y="4267997"/>
            <a:ext cx="1678508" cy="2453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a:extLst>
              <a:ext uri="{FF2B5EF4-FFF2-40B4-BE49-F238E27FC236}">
                <a16:creationId xmlns:a16="http://schemas.microsoft.com/office/drawing/2014/main" id="{D0524EF6-B8C4-F047-B3B5-85C61C322F8F}"/>
              </a:ext>
            </a:extLst>
          </p:cNvPr>
          <p:cNvCxnSpPr>
            <a:cxnSpLocks/>
            <a:stCxn id="21" idx="3"/>
            <a:endCxn id="6" idx="1"/>
          </p:cNvCxnSpPr>
          <p:nvPr/>
        </p:nvCxnSpPr>
        <p:spPr>
          <a:xfrm flipV="1">
            <a:off x="3434979" y="2355246"/>
            <a:ext cx="1427356" cy="1895084"/>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C0D7D8FD-CC0F-3444-A081-212DAD090CCB}"/>
              </a:ext>
            </a:extLst>
          </p:cNvPr>
          <p:cNvCxnSpPr>
            <a:cxnSpLocks/>
            <a:stCxn id="21" idx="3"/>
            <a:endCxn id="7" idx="1"/>
          </p:cNvCxnSpPr>
          <p:nvPr/>
        </p:nvCxnSpPr>
        <p:spPr>
          <a:xfrm>
            <a:off x="3434979" y="4250330"/>
            <a:ext cx="1427357" cy="1244406"/>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A15C044-9FC5-6843-92CC-BD425CCB7F0A}"/>
              </a:ext>
            </a:extLst>
          </p:cNvPr>
          <p:cNvSpPr txBox="1"/>
          <p:nvPr/>
        </p:nvSpPr>
        <p:spPr>
          <a:xfrm>
            <a:off x="632304" y="3511666"/>
            <a:ext cx="2802675" cy="1477328"/>
          </a:xfrm>
          <a:prstGeom prst="rect">
            <a:avLst/>
          </a:prstGeom>
          <a:noFill/>
          <a:ln w="38100">
            <a:solidFill>
              <a:srgbClr val="FF0000"/>
            </a:solidFill>
          </a:ln>
        </p:spPr>
        <p:txBody>
          <a:bodyPr wrap="square" rtlCol="0">
            <a:spAutoFit/>
          </a:bodyPr>
          <a:lstStyle/>
          <a:p>
            <a:r>
              <a:rPr lang="en-US"/>
              <a:t>Screenshots from the same smartphone, based on battery life, clock, and open apps, indicate the same actor created this collage.</a:t>
            </a:r>
          </a:p>
        </p:txBody>
      </p:sp>
    </p:spTree>
    <p:extLst>
      <p:ext uri="{BB962C8B-B14F-4D97-AF65-F5344CB8AC3E}">
        <p14:creationId xmlns:p14="http://schemas.microsoft.com/office/powerpoint/2010/main" val="2059867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E4448C-8A1B-D64D-B76E-9983F4AF7723}"/>
              </a:ext>
            </a:extLst>
          </p:cNvPr>
          <p:cNvSpPr>
            <a:spLocks noGrp="1"/>
          </p:cNvSpPr>
          <p:nvPr>
            <p:ph type="sldNum" sz="quarter" idx="12"/>
          </p:nvPr>
        </p:nvSpPr>
        <p:spPr/>
        <p:txBody>
          <a:bodyPr/>
          <a:lstStyle/>
          <a:p>
            <a:fld id="{EDE91985-A632-1D4D-B6FC-C086B0CD5C3C}" type="slidenum">
              <a:rPr lang="en-US" smtClean="0"/>
              <a:t>3</a:t>
            </a:fld>
            <a:endParaRPr lang="en-US"/>
          </a:p>
        </p:txBody>
      </p:sp>
      <p:sp>
        <p:nvSpPr>
          <p:cNvPr id="5" name="TextBox 4">
            <a:extLst>
              <a:ext uri="{FF2B5EF4-FFF2-40B4-BE49-F238E27FC236}">
                <a16:creationId xmlns:a16="http://schemas.microsoft.com/office/drawing/2014/main" id="{D717B7CF-F07A-2246-AEF9-189B3A7D09B1}"/>
              </a:ext>
            </a:extLst>
          </p:cNvPr>
          <p:cNvSpPr txBox="1"/>
          <p:nvPr/>
        </p:nvSpPr>
        <p:spPr>
          <a:xfrm>
            <a:off x="1223864" y="3059668"/>
            <a:ext cx="9972603" cy="646331"/>
          </a:xfrm>
          <a:prstGeom prst="rect">
            <a:avLst/>
          </a:prstGeom>
          <a:noFill/>
        </p:spPr>
        <p:txBody>
          <a:bodyPr wrap="none" rtlCol="0">
            <a:spAutoFit/>
          </a:bodyPr>
          <a:lstStyle/>
          <a:p>
            <a:pPr algn="ctr"/>
            <a:r>
              <a:rPr lang="en-US">
                <a:latin typeface="Century Schoolbook" panose="02040604050505020304" pitchFamily="18" charset="0"/>
              </a:rPr>
              <a:t>“If you tell a lie big enough and keep repeating it, people will eventually come to believe it.” </a:t>
            </a:r>
            <a:br>
              <a:rPr lang="en-US">
                <a:latin typeface="Century Schoolbook" panose="02040604050505020304" pitchFamily="18" charset="0"/>
              </a:rPr>
            </a:br>
            <a:r>
              <a:rPr lang="en-US">
                <a:latin typeface="Century Schoolbook" panose="02040604050505020304" pitchFamily="18" charset="0"/>
              </a:rPr>
              <a:t>– Nazi Politician Joseph Goebbels</a:t>
            </a:r>
          </a:p>
        </p:txBody>
      </p:sp>
      <p:pic>
        <p:nvPicPr>
          <p:cNvPr id="6" name="Picture 5">
            <a:extLst>
              <a:ext uri="{FF2B5EF4-FFF2-40B4-BE49-F238E27FC236}">
                <a16:creationId xmlns:a16="http://schemas.microsoft.com/office/drawing/2014/main" id="{22C18107-A5E5-9C45-80A6-C9922775BC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67136" y="409317"/>
            <a:ext cx="1686058" cy="2360071"/>
          </a:xfrm>
          <a:prstGeom prst="rect">
            <a:avLst/>
          </a:prstGeom>
        </p:spPr>
      </p:pic>
      <p:sp>
        <p:nvSpPr>
          <p:cNvPr id="7" name="TextBox 6">
            <a:extLst>
              <a:ext uri="{FF2B5EF4-FFF2-40B4-BE49-F238E27FC236}">
                <a16:creationId xmlns:a16="http://schemas.microsoft.com/office/drawing/2014/main" id="{8BF15D4B-194A-0C4F-95EA-6404484B8847}"/>
              </a:ext>
            </a:extLst>
          </p:cNvPr>
          <p:cNvSpPr txBox="1"/>
          <p:nvPr/>
        </p:nvSpPr>
        <p:spPr>
          <a:xfrm>
            <a:off x="1032339" y="3996279"/>
            <a:ext cx="10355656" cy="923330"/>
          </a:xfrm>
          <a:prstGeom prst="rect">
            <a:avLst/>
          </a:prstGeom>
          <a:solidFill>
            <a:schemeClr val="accent4">
              <a:lumMod val="20000"/>
              <a:lumOff val="80000"/>
            </a:schemeClr>
          </a:solidFill>
        </p:spPr>
        <p:txBody>
          <a:bodyPr wrap="none" rtlCol="0">
            <a:spAutoFit/>
          </a:bodyPr>
          <a:lstStyle/>
          <a:p>
            <a:pPr algn="ctr"/>
            <a:r>
              <a:rPr lang="en-US" dirty="0"/>
              <a:t>According to Randall </a:t>
            </a:r>
            <a:r>
              <a:rPr lang="en-US" dirty="0" err="1"/>
              <a:t>Bytwerk</a:t>
            </a:r>
            <a:r>
              <a:rPr lang="en-US" dirty="0"/>
              <a:t> of the Calvin University German Propaganda Archive, Goebbels never said this.</a:t>
            </a:r>
          </a:p>
          <a:p>
            <a:pPr algn="ctr"/>
            <a:endParaRPr lang="en-US" dirty="0"/>
          </a:p>
          <a:p>
            <a:pPr algn="ctr"/>
            <a:r>
              <a:rPr lang="en-US" dirty="0"/>
              <a:t>Ref: </a:t>
            </a:r>
            <a:r>
              <a:rPr lang="en-US" dirty="0">
                <a:hlinkClick r:id="rId3"/>
              </a:rPr>
              <a:t>https://www.bytwerk.com/gpa/falsenaziquotations.htm</a:t>
            </a:r>
            <a:r>
              <a:rPr lang="en-US" dirty="0"/>
              <a:t> </a:t>
            </a:r>
          </a:p>
        </p:txBody>
      </p:sp>
    </p:spTree>
    <p:extLst>
      <p:ext uri="{BB962C8B-B14F-4D97-AF65-F5344CB8AC3E}">
        <p14:creationId xmlns:p14="http://schemas.microsoft.com/office/powerpoint/2010/main" val="114655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AAF-E062-7545-89C9-9F119E7730D7}"/>
              </a:ext>
            </a:extLst>
          </p:cNvPr>
          <p:cNvSpPr>
            <a:spLocks noGrp="1"/>
          </p:cNvSpPr>
          <p:nvPr>
            <p:ph type="title"/>
          </p:nvPr>
        </p:nvSpPr>
        <p:spPr/>
        <p:txBody>
          <a:bodyPr/>
          <a:lstStyle/>
          <a:p>
            <a:r>
              <a:rPr lang="en-US"/>
              <a:t>Evidence collages: recommendations</a:t>
            </a:r>
          </a:p>
        </p:txBody>
      </p:sp>
      <p:sp>
        <p:nvSpPr>
          <p:cNvPr id="3" name="Content Placeholder 2">
            <a:extLst>
              <a:ext uri="{FF2B5EF4-FFF2-40B4-BE49-F238E27FC236}">
                <a16:creationId xmlns:a16="http://schemas.microsoft.com/office/drawing/2014/main" id="{04BE3EE4-F991-BB4C-8A6F-B911493F786E}"/>
              </a:ext>
            </a:extLst>
          </p:cNvPr>
          <p:cNvSpPr>
            <a:spLocks noGrp="1"/>
          </p:cNvSpPr>
          <p:nvPr>
            <p:ph idx="1"/>
          </p:nvPr>
        </p:nvSpPr>
        <p:spPr>
          <a:xfrm>
            <a:off x="838200" y="1825625"/>
            <a:ext cx="5257800" cy="4351338"/>
          </a:xfrm>
        </p:spPr>
        <p:txBody>
          <a:bodyPr>
            <a:normAutofit fontScale="70000" lnSpcReduction="20000"/>
          </a:bodyPr>
          <a:lstStyle/>
          <a:p>
            <a:r>
              <a:rPr lang="en-US"/>
              <a:t>Journalists &amp; Platforms</a:t>
            </a:r>
          </a:p>
          <a:p>
            <a:pPr lvl="1"/>
            <a:r>
              <a:rPr lang="en-US"/>
              <a:t>seek out signs of cross-platform coordination</a:t>
            </a:r>
          </a:p>
          <a:p>
            <a:pPr lvl="1"/>
            <a:r>
              <a:rPr lang="en-US"/>
              <a:t>be wary of image files that circulate without clear authorship</a:t>
            </a:r>
          </a:p>
          <a:p>
            <a:pPr lvl="1"/>
            <a:r>
              <a:rPr lang="en-US"/>
              <a:t>use reverse image software to look for the collage on other sites</a:t>
            </a:r>
          </a:p>
          <a:p>
            <a:pPr lvl="1"/>
            <a:r>
              <a:rPr lang="en-US"/>
              <a:t>search for timestamps and other metadata to determine if it came from a single individual or group</a:t>
            </a:r>
          </a:p>
          <a:p>
            <a:pPr lvl="1"/>
            <a:r>
              <a:rPr lang="en-US"/>
              <a:t>do not recirculate if the identity of an individual is released</a:t>
            </a:r>
          </a:p>
          <a:p>
            <a:pPr lvl="1"/>
            <a:r>
              <a:rPr lang="en-US"/>
              <a:t>moderate comments to articles and social media posts to prevent legitimate sources from hosting this disinformation</a:t>
            </a:r>
          </a:p>
          <a:p>
            <a:r>
              <a:rPr lang="en-US"/>
              <a:t>Platforms</a:t>
            </a:r>
          </a:p>
          <a:p>
            <a:pPr lvl="1"/>
            <a:r>
              <a:rPr lang="en-US"/>
              <a:t>assist account holders with controlling content and comments on their pages</a:t>
            </a:r>
          </a:p>
        </p:txBody>
      </p:sp>
      <p:sp>
        <p:nvSpPr>
          <p:cNvPr id="4" name="Slide Number Placeholder 3">
            <a:extLst>
              <a:ext uri="{FF2B5EF4-FFF2-40B4-BE49-F238E27FC236}">
                <a16:creationId xmlns:a16="http://schemas.microsoft.com/office/drawing/2014/main" id="{0EB709CD-A95C-D24E-BF38-0EC553B90308}"/>
              </a:ext>
            </a:extLst>
          </p:cNvPr>
          <p:cNvSpPr>
            <a:spLocks noGrp="1"/>
          </p:cNvSpPr>
          <p:nvPr>
            <p:ph type="sldNum" sz="quarter" idx="12"/>
          </p:nvPr>
        </p:nvSpPr>
        <p:spPr/>
        <p:txBody>
          <a:bodyPr/>
          <a:lstStyle/>
          <a:p>
            <a:fld id="{EDE91985-A632-1D4D-B6FC-C086B0CD5C3C}" type="slidenum">
              <a:rPr lang="en-US" smtClean="0"/>
              <a:t>30</a:t>
            </a:fld>
            <a:endParaRPr lang="en-US"/>
          </a:p>
        </p:txBody>
      </p:sp>
      <p:pic>
        <p:nvPicPr>
          <p:cNvPr id="5" name="Picture 4">
            <a:extLst>
              <a:ext uri="{FF2B5EF4-FFF2-40B4-BE49-F238E27FC236}">
                <a16:creationId xmlns:a16="http://schemas.microsoft.com/office/drawing/2014/main" id="{280F07E2-BB88-E545-AADB-27526F42DEB9}"/>
              </a:ext>
            </a:extLst>
          </p:cNvPr>
          <p:cNvPicPr>
            <a:picLocks noChangeAspect="1"/>
          </p:cNvPicPr>
          <p:nvPr/>
        </p:nvPicPr>
        <p:blipFill>
          <a:blip r:embed="rId2"/>
          <a:stretch>
            <a:fillRect/>
          </a:stretch>
        </p:blipFill>
        <p:spPr>
          <a:xfrm>
            <a:off x="6530479" y="1690688"/>
            <a:ext cx="2080121" cy="2080121"/>
          </a:xfrm>
          <a:prstGeom prst="rect">
            <a:avLst/>
          </a:prstGeom>
        </p:spPr>
      </p:pic>
      <p:pic>
        <p:nvPicPr>
          <p:cNvPr id="6" name="Picture 5">
            <a:extLst>
              <a:ext uri="{FF2B5EF4-FFF2-40B4-BE49-F238E27FC236}">
                <a16:creationId xmlns:a16="http://schemas.microsoft.com/office/drawing/2014/main" id="{991E6BD6-25D2-9540-A36E-8EB90A3F23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962" y="3897068"/>
            <a:ext cx="3136838" cy="2333023"/>
          </a:xfrm>
          <a:prstGeom prst="rect">
            <a:avLst/>
          </a:prstGeom>
        </p:spPr>
      </p:pic>
    </p:spTree>
    <p:extLst>
      <p:ext uri="{BB962C8B-B14F-4D97-AF65-F5344CB8AC3E}">
        <p14:creationId xmlns:p14="http://schemas.microsoft.com/office/powerpoint/2010/main" val="1553697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BDA3F-ED2F-A842-B4DD-90CDC8F736C1}"/>
              </a:ext>
            </a:extLst>
          </p:cNvPr>
          <p:cNvSpPr>
            <a:spLocks noGrp="1"/>
          </p:cNvSpPr>
          <p:nvPr>
            <p:ph type="title"/>
          </p:nvPr>
        </p:nvSpPr>
        <p:spPr/>
        <p:txBody>
          <a:bodyPr/>
          <a:lstStyle/>
          <a:p>
            <a:r>
              <a:rPr lang="en-US"/>
              <a:t>Keyword Squatting</a:t>
            </a:r>
          </a:p>
        </p:txBody>
      </p:sp>
      <p:sp>
        <p:nvSpPr>
          <p:cNvPr id="3" name="Text Placeholder 2">
            <a:extLst>
              <a:ext uri="{FF2B5EF4-FFF2-40B4-BE49-F238E27FC236}">
                <a16:creationId xmlns:a16="http://schemas.microsoft.com/office/drawing/2014/main" id="{D8DD8BA0-7742-1346-973C-1F37FA2F0A21}"/>
              </a:ext>
            </a:extLst>
          </p:cNvPr>
          <p:cNvSpPr>
            <a:spLocks noGrp="1"/>
          </p:cNvSpPr>
          <p:nvPr>
            <p:ph type="body" idx="1"/>
          </p:nvPr>
        </p:nvSpPr>
        <p:spPr/>
        <p:txBody>
          <a:bodyPr/>
          <a:lstStyle/>
          <a:p>
            <a:r>
              <a:rPr lang="en-US"/>
              <a:t>a technique of creating social media accounts or content associated with speciﬁc terms to capture and control future search traffic</a:t>
            </a:r>
          </a:p>
        </p:txBody>
      </p:sp>
      <p:sp>
        <p:nvSpPr>
          <p:cNvPr id="4" name="Slide Number Placeholder 3">
            <a:extLst>
              <a:ext uri="{FF2B5EF4-FFF2-40B4-BE49-F238E27FC236}">
                <a16:creationId xmlns:a16="http://schemas.microsoft.com/office/drawing/2014/main" id="{209D401C-8012-694C-BCE6-F749EB77B7BC}"/>
              </a:ext>
            </a:extLst>
          </p:cNvPr>
          <p:cNvSpPr>
            <a:spLocks noGrp="1"/>
          </p:cNvSpPr>
          <p:nvPr>
            <p:ph type="sldNum" sz="quarter" idx="12"/>
          </p:nvPr>
        </p:nvSpPr>
        <p:spPr/>
        <p:txBody>
          <a:bodyPr/>
          <a:lstStyle/>
          <a:p>
            <a:fld id="{EDE91985-A632-1D4D-B6FC-C086B0CD5C3C}" type="slidenum">
              <a:rPr lang="en-US" smtClean="0"/>
              <a:t>31</a:t>
            </a:fld>
            <a:endParaRPr lang="en-US"/>
          </a:p>
        </p:txBody>
      </p:sp>
    </p:spTree>
    <p:extLst>
      <p:ext uri="{BB962C8B-B14F-4D97-AF65-F5344CB8AC3E}">
        <p14:creationId xmlns:p14="http://schemas.microsoft.com/office/powerpoint/2010/main" val="1881320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F21D-503A-EA46-8B80-D3BD985A281A}"/>
              </a:ext>
            </a:extLst>
          </p:cNvPr>
          <p:cNvSpPr>
            <a:spLocks noGrp="1"/>
          </p:cNvSpPr>
          <p:nvPr>
            <p:ph type="title"/>
          </p:nvPr>
        </p:nvSpPr>
        <p:spPr/>
        <p:txBody>
          <a:bodyPr/>
          <a:lstStyle/>
          <a:p>
            <a:r>
              <a:rPr lang="en-US"/>
              <a:t>Keyword Squatting</a:t>
            </a:r>
          </a:p>
        </p:txBody>
      </p:sp>
      <p:sp>
        <p:nvSpPr>
          <p:cNvPr id="3" name="Content Placeholder 2">
            <a:extLst>
              <a:ext uri="{FF2B5EF4-FFF2-40B4-BE49-F238E27FC236}">
                <a16:creationId xmlns:a16="http://schemas.microsoft.com/office/drawing/2014/main" id="{B2304B1A-9672-1240-9547-ED676310F2F2}"/>
              </a:ext>
            </a:extLst>
          </p:cNvPr>
          <p:cNvSpPr>
            <a:spLocks noGrp="1"/>
          </p:cNvSpPr>
          <p:nvPr>
            <p:ph idx="1"/>
          </p:nvPr>
        </p:nvSpPr>
        <p:spPr>
          <a:xfrm>
            <a:off x="838200" y="1825625"/>
            <a:ext cx="5257800" cy="4351338"/>
          </a:xfrm>
        </p:spPr>
        <p:txBody>
          <a:bodyPr>
            <a:normAutofit fontScale="77500" lnSpcReduction="20000"/>
          </a:bodyPr>
          <a:lstStyle/>
          <a:p>
            <a:r>
              <a:rPr lang="en-US"/>
              <a:t>associates content with certain keywords, including hashtags, to ensure that only the desired perspective shows up in search results</a:t>
            </a:r>
          </a:p>
          <a:p>
            <a:r>
              <a:rPr lang="en-US"/>
              <a:t>use </a:t>
            </a:r>
            <a:r>
              <a:rPr lang="en-US" err="1"/>
              <a:t>sockpuppet</a:t>
            </a:r>
            <a:r>
              <a:rPr lang="en-US"/>
              <a:t> social media accounts to impersonate a specific individual, group, or movement</a:t>
            </a:r>
          </a:p>
          <a:p>
            <a:r>
              <a:rPr lang="en-US"/>
              <a:t>if possible, pre-emptively claim usernames and hashtags before legitimate groups</a:t>
            </a:r>
          </a:p>
          <a:p>
            <a:r>
              <a:rPr lang="en-US"/>
              <a:t>the amount of disinformation must exceed the amount of legitimate content for this to be successful</a:t>
            </a:r>
          </a:p>
          <a:p>
            <a:r>
              <a:rPr lang="en-US"/>
              <a:t>apply botnets to ensure that this is done at scale</a:t>
            </a:r>
          </a:p>
          <a:p>
            <a:endParaRPr lang="en-US"/>
          </a:p>
        </p:txBody>
      </p:sp>
      <p:sp>
        <p:nvSpPr>
          <p:cNvPr id="4" name="Slide Number Placeholder 3">
            <a:extLst>
              <a:ext uri="{FF2B5EF4-FFF2-40B4-BE49-F238E27FC236}">
                <a16:creationId xmlns:a16="http://schemas.microsoft.com/office/drawing/2014/main" id="{3F403E8F-EE5A-A146-BE85-87B3303EE949}"/>
              </a:ext>
            </a:extLst>
          </p:cNvPr>
          <p:cNvSpPr>
            <a:spLocks noGrp="1"/>
          </p:cNvSpPr>
          <p:nvPr>
            <p:ph type="sldNum" sz="quarter" idx="12"/>
          </p:nvPr>
        </p:nvSpPr>
        <p:spPr/>
        <p:txBody>
          <a:bodyPr/>
          <a:lstStyle/>
          <a:p>
            <a:fld id="{EDE91985-A632-1D4D-B6FC-C086B0CD5C3C}" type="slidenum">
              <a:rPr lang="en-US" smtClean="0"/>
              <a:t>32</a:t>
            </a:fld>
            <a:endParaRPr lang="en-US"/>
          </a:p>
        </p:txBody>
      </p:sp>
      <p:pic>
        <p:nvPicPr>
          <p:cNvPr id="5" name="Picture 4">
            <a:extLst>
              <a:ext uri="{FF2B5EF4-FFF2-40B4-BE49-F238E27FC236}">
                <a16:creationId xmlns:a16="http://schemas.microsoft.com/office/drawing/2014/main" id="{48C45999-70D7-C140-BFE8-079F5D04F95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31808" y="524219"/>
            <a:ext cx="5840756" cy="2787392"/>
          </a:xfrm>
          <a:prstGeom prst="rect">
            <a:avLst/>
          </a:prstGeom>
        </p:spPr>
      </p:pic>
      <p:pic>
        <p:nvPicPr>
          <p:cNvPr id="6" name="Picture 5">
            <a:extLst>
              <a:ext uri="{FF2B5EF4-FFF2-40B4-BE49-F238E27FC236}">
                <a16:creationId xmlns:a16="http://schemas.microsoft.com/office/drawing/2014/main" id="{97B4198E-47FE-9B41-AE3C-A805BB16C1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5903" y="3592427"/>
            <a:ext cx="3401808" cy="2584536"/>
          </a:xfrm>
          <a:prstGeom prst="rect">
            <a:avLst/>
          </a:prstGeom>
        </p:spPr>
      </p:pic>
    </p:spTree>
    <p:extLst>
      <p:ext uri="{BB962C8B-B14F-4D97-AF65-F5344CB8AC3E}">
        <p14:creationId xmlns:p14="http://schemas.microsoft.com/office/powerpoint/2010/main" val="287612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AD245-D334-9346-B589-55405587BDA8}"/>
              </a:ext>
            </a:extLst>
          </p:cNvPr>
          <p:cNvSpPr>
            <a:spLocks noGrp="1"/>
          </p:cNvSpPr>
          <p:nvPr>
            <p:ph type="title"/>
          </p:nvPr>
        </p:nvSpPr>
        <p:spPr/>
        <p:txBody>
          <a:bodyPr/>
          <a:lstStyle/>
          <a:p>
            <a:r>
              <a:rPr lang="en-US"/>
              <a:t>Subjects in Antifa social media accounts keyword squatting</a:t>
            </a:r>
          </a:p>
        </p:txBody>
      </p:sp>
      <p:sp>
        <p:nvSpPr>
          <p:cNvPr id="4" name="Slide Number Placeholder 3">
            <a:extLst>
              <a:ext uri="{FF2B5EF4-FFF2-40B4-BE49-F238E27FC236}">
                <a16:creationId xmlns:a16="http://schemas.microsoft.com/office/drawing/2014/main" id="{982B9D15-9F91-794E-9DF2-39F5B69F8032}"/>
              </a:ext>
            </a:extLst>
          </p:cNvPr>
          <p:cNvSpPr>
            <a:spLocks noGrp="1"/>
          </p:cNvSpPr>
          <p:nvPr>
            <p:ph type="sldNum" sz="quarter" idx="12"/>
          </p:nvPr>
        </p:nvSpPr>
        <p:spPr/>
        <p:txBody>
          <a:bodyPr/>
          <a:lstStyle/>
          <a:p>
            <a:fld id="{EDE91985-A632-1D4D-B6FC-C086B0CD5C3C}" type="slidenum">
              <a:rPr lang="en-US" smtClean="0"/>
              <a:t>33</a:t>
            </a:fld>
            <a:endParaRPr lang="en-US"/>
          </a:p>
        </p:txBody>
      </p:sp>
      <p:pic>
        <p:nvPicPr>
          <p:cNvPr id="5" name="Picture 4">
            <a:extLst>
              <a:ext uri="{FF2B5EF4-FFF2-40B4-BE49-F238E27FC236}">
                <a16:creationId xmlns:a16="http://schemas.microsoft.com/office/drawing/2014/main" id="{8C8E2520-AED1-D640-82A1-174C182BE31B}"/>
              </a:ext>
            </a:extLst>
          </p:cNvPr>
          <p:cNvPicPr>
            <a:picLocks noChangeAspect="1"/>
          </p:cNvPicPr>
          <p:nvPr/>
        </p:nvPicPr>
        <p:blipFill>
          <a:blip r:embed="rId2"/>
          <a:stretch>
            <a:fillRect/>
          </a:stretch>
        </p:blipFill>
        <p:spPr>
          <a:xfrm>
            <a:off x="840871" y="1752082"/>
            <a:ext cx="2019300" cy="1308100"/>
          </a:xfrm>
          <a:prstGeom prst="rect">
            <a:avLst/>
          </a:prstGeom>
        </p:spPr>
      </p:pic>
      <p:sp>
        <p:nvSpPr>
          <p:cNvPr id="6" name="TextBox 5">
            <a:extLst>
              <a:ext uri="{FF2B5EF4-FFF2-40B4-BE49-F238E27FC236}">
                <a16:creationId xmlns:a16="http://schemas.microsoft.com/office/drawing/2014/main" id="{F1EE08A3-FEB9-4940-9248-2599ACA06E7E}"/>
              </a:ext>
            </a:extLst>
          </p:cNvPr>
          <p:cNvSpPr txBox="1"/>
          <p:nvPr/>
        </p:nvSpPr>
        <p:spPr>
          <a:xfrm>
            <a:off x="823401" y="3074823"/>
            <a:ext cx="2048702" cy="646331"/>
          </a:xfrm>
          <a:prstGeom prst="rect">
            <a:avLst/>
          </a:prstGeom>
          <a:noFill/>
        </p:spPr>
        <p:txBody>
          <a:bodyPr wrap="none" rtlCol="0">
            <a:spAutoFit/>
          </a:bodyPr>
          <a:lstStyle/>
          <a:p>
            <a:pPr algn="ctr"/>
            <a:r>
              <a:rPr lang="en-US"/>
              <a:t>Antifa</a:t>
            </a:r>
          </a:p>
          <a:p>
            <a:pPr algn="ctr"/>
            <a:r>
              <a:rPr lang="en-US"/>
              <a:t>(not well organized)</a:t>
            </a:r>
          </a:p>
        </p:txBody>
      </p:sp>
      <p:sp>
        <p:nvSpPr>
          <p:cNvPr id="7" name="TextBox 6">
            <a:extLst>
              <a:ext uri="{FF2B5EF4-FFF2-40B4-BE49-F238E27FC236}">
                <a16:creationId xmlns:a16="http://schemas.microsoft.com/office/drawing/2014/main" id="{115B5494-477A-0F47-B4E2-07665B0C0F04}"/>
              </a:ext>
            </a:extLst>
          </p:cNvPr>
          <p:cNvSpPr txBox="1"/>
          <p:nvPr/>
        </p:nvSpPr>
        <p:spPr>
          <a:xfrm>
            <a:off x="1397660" y="3613454"/>
            <a:ext cx="900183" cy="369332"/>
          </a:xfrm>
          <a:prstGeom prst="rect">
            <a:avLst/>
          </a:prstGeom>
          <a:noFill/>
        </p:spPr>
        <p:txBody>
          <a:bodyPr wrap="none" rtlCol="0">
            <a:spAutoFit/>
          </a:bodyPr>
          <a:lstStyle/>
          <a:p>
            <a:r>
              <a:rPr lang="en-US" b="1">
                <a:solidFill>
                  <a:srgbClr val="FF0000"/>
                </a:solidFill>
              </a:rPr>
              <a:t>(target)</a:t>
            </a:r>
          </a:p>
        </p:txBody>
      </p:sp>
      <p:sp>
        <p:nvSpPr>
          <p:cNvPr id="8" name="TextBox 7">
            <a:extLst>
              <a:ext uri="{FF2B5EF4-FFF2-40B4-BE49-F238E27FC236}">
                <a16:creationId xmlns:a16="http://schemas.microsoft.com/office/drawing/2014/main" id="{C3EE2123-76D8-7948-9CE7-4F5799341D52}"/>
              </a:ext>
            </a:extLst>
          </p:cNvPr>
          <p:cNvSpPr txBox="1"/>
          <p:nvPr/>
        </p:nvSpPr>
        <p:spPr>
          <a:xfrm>
            <a:off x="823401" y="5534454"/>
            <a:ext cx="2048894" cy="646331"/>
          </a:xfrm>
          <a:prstGeom prst="rect">
            <a:avLst/>
          </a:prstGeom>
          <a:noFill/>
        </p:spPr>
        <p:txBody>
          <a:bodyPr wrap="none" rtlCol="0">
            <a:spAutoFit/>
          </a:bodyPr>
          <a:lstStyle/>
          <a:p>
            <a:pPr algn="ctr"/>
            <a:r>
              <a:rPr lang="en-US"/>
              <a:t>White Supremacists</a:t>
            </a:r>
          </a:p>
          <a:p>
            <a:pPr algn="ctr"/>
            <a:r>
              <a:rPr lang="en-US"/>
              <a:t>(better organized)</a:t>
            </a:r>
          </a:p>
        </p:txBody>
      </p:sp>
      <p:pic>
        <p:nvPicPr>
          <p:cNvPr id="9" name="Picture 8">
            <a:extLst>
              <a:ext uri="{FF2B5EF4-FFF2-40B4-BE49-F238E27FC236}">
                <a16:creationId xmlns:a16="http://schemas.microsoft.com/office/drawing/2014/main" id="{1764DA3F-D68E-6346-B101-7D463D05D1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093" y="4191264"/>
            <a:ext cx="2325511" cy="1308100"/>
          </a:xfrm>
          <a:prstGeom prst="rect">
            <a:avLst/>
          </a:prstGeom>
        </p:spPr>
      </p:pic>
      <p:pic>
        <p:nvPicPr>
          <p:cNvPr id="12" name="Picture 11">
            <a:extLst>
              <a:ext uri="{FF2B5EF4-FFF2-40B4-BE49-F238E27FC236}">
                <a16:creationId xmlns:a16="http://schemas.microsoft.com/office/drawing/2014/main" id="{D8DA1E4C-924F-9D46-AAB1-60DC977BDE1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90987" y="1172745"/>
            <a:ext cx="951498" cy="951498"/>
          </a:xfrm>
          <a:prstGeom prst="rect">
            <a:avLst/>
          </a:prstGeom>
        </p:spPr>
      </p:pic>
      <p:sp>
        <p:nvSpPr>
          <p:cNvPr id="13" name="TextBox 12">
            <a:extLst>
              <a:ext uri="{FF2B5EF4-FFF2-40B4-BE49-F238E27FC236}">
                <a16:creationId xmlns:a16="http://schemas.microsoft.com/office/drawing/2014/main" id="{4E45FF68-05C8-9644-A599-2F64DE385CC2}"/>
              </a:ext>
            </a:extLst>
          </p:cNvPr>
          <p:cNvSpPr txBox="1"/>
          <p:nvPr/>
        </p:nvSpPr>
        <p:spPr>
          <a:xfrm>
            <a:off x="5635605" y="2020303"/>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14" name="Picture 13">
            <a:extLst>
              <a:ext uri="{FF2B5EF4-FFF2-40B4-BE49-F238E27FC236}">
                <a16:creationId xmlns:a16="http://schemas.microsoft.com/office/drawing/2014/main" id="{BD9EE441-BA3B-DD44-B15D-558331685C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4464" y="4735507"/>
            <a:ext cx="1536624" cy="597243"/>
          </a:xfrm>
          <a:prstGeom prst="rect">
            <a:avLst/>
          </a:prstGeom>
        </p:spPr>
      </p:pic>
      <p:sp>
        <p:nvSpPr>
          <p:cNvPr id="15" name="TextBox 14">
            <a:extLst>
              <a:ext uri="{FF2B5EF4-FFF2-40B4-BE49-F238E27FC236}">
                <a16:creationId xmlns:a16="http://schemas.microsoft.com/office/drawing/2014/main" id="{C78038FF-47D8-7644-8FB4-135BC251BE82}"/>
              </a:ext>
            </a:extLst>
          </p:cNvPr>
          <p:cNvSpPr txBox="1"/>
          <p:nvPr/>
        </p:nvSpPr>
        <p:spPr>
          <a:xfrm>
            <a:off x="5752560" y="5436413"/>
            <a:ext cx="1373518" cy="923330"/>
          </a:xfrm>
          <a:prstGeom prst="rect">
            <a:avLst/>
          </a:prstGeom>
          <a:noFill/>
        </p:spPr>
        <p:txBody>
          <a:bodyPr wrap="none" rtlCol="0">
            <a:spAutoFit/>
          </a:bodyPr>
          <a:lstStyle/>
          <a:p>
            <a:pPr algn="ctr"/>
            <a:r>
              <a:rPr lang="en-US"/>
              <a:t>4chan</a:t>
            </a:r>
          </a:p>
          <a:p>
            <a:pPr algn="ctr"/>
            <a:r>
              <a:rPr lang="en-US"/>
              <a:t>Social Media</a:t>
            </a:r>
          </a:p>
          <a:p>
            <a:pPr algn="ctr"/>
            <a:r>
              <a:rPr lang="en-US"/>
              <a:t>Organization</a:t>
            </a:r>
          </a:p>
        </p:txBody>
      </p:sp>
      <p:pic>
        <p:nvPicPr>
          <p:cNvPr id="10" name="Picture 9">
            <a:extLst>
              <a:ext uri="{FF2B5EF4-FFF2-40B4-BE49-F238E27FC236}">
                <a16:creationId xmlns:a16="http://schemas.microsoft.com/office/drawing/2014/main" id="{29E6CC2F-B071-CB40-B722-0D0112750A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9467" y="1350943"/>
            <a:ext cx="2137139" cy="423230"/>
          </a:xfrm>
          <a:prstGeom prst="rect">
            <a:avLst/>
          </a:prstGeom>
        </p:spPr>
      </p:pic>
      <p:sp>
        <p:nvSpPr>
          <p:cNvPr id="11" name="TextBox 10">
            <a:extLst>
              <a:ext uri="{FF2B5EF4-FFF2-40B4-BE49-F238E27FC236}">
                <a16:creationId xmlns:a16="http://schemas.microsoft.com/office/drawing/2014/main" id="{02D46103-0D57-A54F-95C8-ACC9A5E317E8}"/>
              </a:ext>
            </a:extLst>
          </p:cNvPr>
          <p:cNvSpPr txBox="1"/>
          <p:nvPr/>
        </p:nvSpPr>
        <p:spPr>
          <a:xfrm>
            <a:off x="9179051" y="1808399"/>
            <a:ext cx="2417970" cy="646331"/>
          </a:xfrm>
          <a:prstGeom prst="rect">
            <a:avLst/>
          </a:prstGeom>
          <a:noFill/>
        </p:spPr>
        <p:txBody>
          <a:bodyPr wrap="none" rtlCol="0">
            <a:spAutoFit/>
          </a:bodyPr>
          <a:lstStyle/>
          <a:p>
            <a:pPr algn="ctr"/>
            <a:r>
              <a:rPr lang="en-US"/>
              <a:t>Investigative Journalism</a:t>
            </a:r>
            <a:br>
              <a:rPr lang="en-US"/>
            </a:br>
            <a:r>
              <a:rPr lang="en-US"/>
              <a:t>Fact-Checking Website</a:t>
            </a:r>
          </a:p>
        </p:txBody>
      </p:sp>
      <p:pic>
        <p:nvPicPr>
          <p:cNvPr id="16" name="Picture 15">
            <a:extLst>
              <a:ext uri="{FF2B5EF4-FFF2-40B4-BE49-F238E27FC236}">
                <a16:creationId xmlns:a16="http://schemas.microsoft.com/office/drawing/2014/main" id="{AFD08B46-3425-654F-B639-F62191C9FD6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21847" y="2805838"/>
            <a:ext cx="1669711" cy="1113141"/>
          </a:xfrm>
          <a:prstGeom prst="rect">
            <a:avLst/>
          </a:prstGeom>
        </p:spPr>
      </p:pic>
      <p:sp>
        <p:nvSpPr>
          <p:cNvPr id="19" name="TextBox 18">
            <a:extLst>
              <a:ext uri="{FF2B5EF4-FFF2-40B4-BE49-F238E27FC236}">
                <a16:creationId xmlns:a16="http://schemas.microsoft.com/office/drawing/2014/main" id="{FC184F18-95DB-364E-99DD-BCE30844ECB6}"/>
              </a:ext>
            </a:extLst>
          </p:cNvPr>
          <p:cNvSpPr txBox="1"/>
          <p:nvPr/>
        </p:nvSpPr>
        <p:spPr>
          <a:xfrm>
            <a:off x="5674464" y="3615891"/>
            <a:ext cx="1364476" cy="923330"/>
          </a:xfrm>
          <a:prstGeom prst="rect">
            <a:avLst/>
          </a:prstGeom>
          <a:noFill/>
        </p:spPr>
        <p:txBody>
          <a:bodyPr wrap="none" rtlCol="0">
            <a:spAutoFit/>
          </a:bodyPr>
          <a:lstStyle/>
          <a:p>
            <a:pPr algn="ctr"/>
            <a:r>
              <a:rPr lang="en-US"/>
              <a:t>Facebook</a:t>
            </a:r>
          </a:p>
          <a:p>
            <a:pPr algn="ctr"/>
            <a:r>
              <a:rPr lang="en-US"/>
              <a:t>Social Media</a:t>
            </a:r>
          </a:p>
          <a:p>
            <a:pPr algn="ctr"/>
            <a:r>
              <a:rPr lang="en-US"/>
              <a:t>Organization</a:t>
            </a:r>
          </a:p>
        </p:txBody>
      </p:sp>
      <p:pic>
        <p:nvPicPr>
          <p:cNvPr id="17" name="Picture 16">
            <a:extLst>
              <a:ext uri="{FF2B5EF4-FFF2-40B4-BE49-F238E27FC236}">
                <a16:creationId xmlns:a16="http://schemas.microsoft.com/office/drawing/2014/main" id="{AE394A22-392F-A744-BDB3-7742F802834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07092" y="2553748"/>
            <a:ext cx="909019" cy="1365231"/>
          </a:xfrm>
          <a:prstGeom prst="rect">
            <a:avLst/>
          </a:prstGeom>
        </p:spPr>
      </p:pic>
      <p:sp>
        <p:nvSpPr>
          <p:cNvPr id="18" name="TextBox 17">
            <a:extLst>
              <a:ext uri="{FF2B5EF4-FFF2-40B4-BE49-F238E27FC236}">
                <a16:creationId xmlns:a16="http://schemas.microsoft.com/office/drawing/2014/main" id="{CCC325EA-40CA-A148-BE8C-65B057806F77}"/>
              </a:ext>
            </a:extLst>
          </p:cNvPr>
          <p:cNvSpPr txBox="1"/>
          <p:nvPr/>
        </p:nvSpPr>
        <p:spPr>
          <a:xfrm>
            <a:off x="9107599" y="4017997"/>
            <a:ext cx="2308003" cy="923330"/>
          </a:xfrm>
          <a:prstGeom prst="rect">
            <a:avLst/>
          </a:prstGeom>
          <a:noFill/>
        </p:spPr>
        <p:txBody>
          <a:bodyPr wrap="none" rtlCol="0">
            <a:spAutoFit/>
          </a:bodyPr>
          <a:lstStyle/>
          <a:p>
            <a:pPr algn="ctr"/>
            <a:r>
              <a:rPr lang="en-US"/>
              <a:t>Elliot Higgins</a:t>
            </a:r>
          </a:p>
          <a:p>
            <a:pPr algn="ctr"/>
            <a:r>
              <a:rPr lang="en-US" err="1"/>
              <a:t>Bellingcat</a:t>
            </a:r>
            <a:endParaRPr lang="en-US"/>
          </a:p>
          <a:p>
            <a:pPr algn="ctr"/>
            <a:r>
              <a:rPr lang="en-US"/>
              <a:t>Investigative Journalist</a:t>
            </a:r>
          </a:p>
        </p:txBody>
      </p:sp>
      <p:pic>
        <p:nvPicPr>
          <p:cNvPr id="20" name="Picture 19">
            <a:extLst>
              <a:ext uri="{FF2B5EF4-FFF2-40B4-BE49-F238E27FC236}">
                <a16:creationId xmlns:a16="http://schemas.microsoft.com/office/drawing/2014/main" id="{67466940-B050-174C-A7B5-2E622CF894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03581" y="1989971"/>
            <a:ext cx="1961880" cy="1305195"/>
          </a:xfrm>
          <a:prstGeom prst="rect">
            <a:avLst/>
          </a:prstGeom>
        </p:spPr>
      </p:pic>
      <p:sp>
        <p:nvSpPr>
          <p:cNvPr id="21" name="TextBox 20">
            <a:extLst>
              <a:ext uri="{FF2B5EF4-FFF2-40B4-BE49-F238E27FC236}">
                <a16:creationId xmlns:a16="http://schemas.microsoft.com/office/drawing/2014/main" id="{C2FCB5B1-40B6-B44E-BA0F-3245AA22A385}"/>
              </a:ext>
            </a:extLst>
          </p:cNvPr>
          <p:cNvSpPr txBox="1"/>
          <p:nvPr/>
        </p:nvSpPr>
        <p:spPr>
          <a:xfrm>
            <a:off x="3333436" y="3377187"/>
            <a:ext cx="2302169" cy="646331"/>
          </a:xfrm>
          <a:prstGeom prst="rect">
            <a:avLst/>
          </a:prstGeom>
          <a:noFill/>
        </p:spPr>
        <p:txBody>
          <a:bodyPr wrap="none" rtlCol="0">
            <a:spAutoFit/>
          </a:bodyPr>
          <a:lstStyle/>
          <a:p>
            <a:pPr algn="ctr"/>
            <a:r>
              <a:rPr lang="en-US"/>
              <a:t>Female Donald Trump </a:t>
            </a:r>
            <a:br>
              <a:rPr lang="en-US"/>
            </a:br>
            <a:r>
              <a:rPr lang="en-US"/>
              <a:t>Supporters</a:t>
            </a:r>
          </a:p>
        </p:txBody>
      </p:sp>
      <p:pic>
        <p:nvPicPr>
          <p:cNvPr id="22" name="Picture 21">
            <a:extLst>
              <a:ext uri="{FF2B5EF4-FFF2-40B4-BE49-F238E27FC236}">
                <a16:creationId xmlns:a16="http://schemas.microsoft.com/office/drawing/2014/main" id="{7C97B4E0-8F40-7C42-958B-C499A1C0D5F5}"/>
              </a:ext>
            </a:extLst>
          </p:cNvPr>
          <p:cNvPicPr>
            <a:picLocks noChangeAspect="1"/>
          </p:cNvPicPr>
          <p:nvPr/>
        </p:nvPicPr>
        <p:blipFill>
          <a:blip r:embed="rId10"/>
          <a:stretch>
            <a:fillRect/>
          </a:stretch>
        </p:blipFill>
        <p:spPr>
          <a:xfrm>
            <a:off x="3417720" y="4077556"/>
            <a:ext cx="2133600" cy="1193800"/>
          </a:xfrm>
          <a:prstGeom prst="rect">
            <a:avLst/>
          </a:prstGeom>
        </p:spPr>
      </p:pic>
      <p:sp>
        <p:nvSpPr>
          <p:cNvPr id="23" name="TextBox 22">
            <a:extLst>
              <a:ext uri="{FF2B5EF4-FFF2-40B4-BE49-F238E27FC236}">
                <a16:creationId xmlns:a16="http://schemas.microsoft.com/office/drawing/2014/main" id="{4D014971-BF50-5F4C-B3DA-287B69A008D2}"/>
              </a:ext>
            </a:extLst>
          </p:cNvPr>
          <p:cNvSpPr txBox="1"/>
          <p:nvPr/>
        </p:nvSpPr>
        <p:spPr>
          <a:xfrm>
            <a:off x="3571967" y="5354145"/>
            <a:ext cx="1825115" cy="1477328"/>
          </a:xfrm>
          <a:prstGeom prst="rect">
            <a:avLst/>
          </a:prstGeom>
          <a:noFill/>
        </p:spPr>
        <p:txBody>
          <a:bodyPr wrap="none" rtlCol="0">
            <a:spAutoFit/>
          </a:bodyPr>
          <a:lstStyle/>
          <a:p>
            <a:pPr algn="ctr"/>
            <a:r>
              <a:rPr lang="en-US"/>
              <a:t>Kevin Stafford</a:t>
            </a:r>
          </a:p>
          <a:p>
            <a:pPr algn="ctr"/>
            <a:r>
              <a:rPr lang="en-US"/>
              <a:t>“BG </a:t>
            </a:r>
            <a:r>
              <a:rPr lang="en-US" err="1"/>
              <a:t>Kumbi</a:t>
            </a:r>
            <a:r>
              <a:rPr lang="en-US"/>
              <a:t>”</a:t>
            </a:r>
          </a:p>
          <a:p>
            <a:pPr algn="ctr"/>
            <a:r>
              <a:rPr lang="en-US"/>
              <a:t>Antifa</a:t>
            </a:r>
          </a:p>
          <a:p>
            <a:pPr algn="ctr"/>
            <a:r>
              <a:rPr lang="en-US"/>
              <a:t>(Internet Troll,</a:t>
            </a:r>
          </a:p>
          <a:p>
            <a:pPr algn="ctr"/>
            <a:r>
              <a:rPr lang="en-US"/>
              <a:t>Not Really Antifa)</a:t>
            </a:r>
          </a:p>
        </p:txBody>
      </p:sp>
      <p:pic>
        <p:nvPicPr>
          <p:cNvPr id="24" name="Picture 23">
            <a:extLst>
              <a:ext uri="{FF2B5EF4-FFF2-40B4-BE49-F238E27FC236}">
                <a16:creationId xmlns:a16="http://schemas.microsoft.com/office/drawing/2014/main" id="{9959EF81-7545-1941-9665-7101630A0C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568532" y="943723"/>
            <a:ext cx="1042068" cy="1042068"/>
          </a:xfrm>
          <a:prstGeom prst="rect">
            <a:avLst/>
          </a:prstGeom>
        </p:spPr>
      </p:pic>
      <p:sp>
        <p:nvSpPr>
          <p:cNvPr id="27" name="TextBox 26">
            <a:extLst>
              <a:ext uri="{FF2B5EF4-FFF2-40B4-BE49-F238E27FC236}">
                <a16:creationId xmlns:a16="http://schemas.microsoft.com/office/drawing/2014/main" id="{6BFA1393-FAF0-1249-B5B0-271BDCC3033E}"/>
              </a:ext>
            </a:extLst>
          </p:cNvPr>
          <p:cNvSpPr txBox="1"/>
          <p:nvPr/>
        </p:nvSpPr>
        <p:spPr>
          <a:xfrm>
            <a:off x="7109703" y="2047455"/>
            <a:ext cx="1942583" cy="923330"/>
          </a:xfrm>
          <a:prstGeom prst="rect">
            <a:avLst/>
          </a:prstGeom>
          <a:noFill/>
        </p:spPr>
        <p:txBody>
          <a:bodyPr wrap="none" rtlCol="0">
            <a:spAutoFit/>
          </a:bodyPr>
          <a:lstStyle/>
          <a:p>
            <a:pPr algn="ctr"/>
            <a:r>
              <a:rPr lang="en-US"/>
              <a:t>Fox News</a:t>
            </a:r>
          </a:p>
          <a:p>
            <a:pPr algn="ctr"/>
            <a:r>
              <a:rPr lang="en-US"/>
              <a:t>Right-leaning</a:t>
            </a:r>
          </a:p>
          <a:p>
            <a:pPr algn="ctr"/>
            <a:r>
              <a:rPr lang="en-US"/>
              <a:t>News Organization</a:t>
            </a:r>
          </a:p>
        </p:txBody>
      </p:sp>
      <p:pic>
        <p:nvPicPr>
          <p:cNvPr id="25" name="Picture 24">
            <a:extLst>
              <a:ext uri="{FF2B5EF4-FFF2-40B4-BE49-F238E27FC236}">
                <a16:creationId xmlns:a16="http://schemas.microsoft.com/office/drawing/2014/main" id="{87177A61-2ED0-2043-A5CB-B9D28947A77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02632" y="3009065"/>
            <a:ext cx="1020951" cy="1089779"/>
          </a:xfrm>
          <a:prstGeom prst="rect">
            <a:avLst/>
          </a:prstGeom>
        </p:spPr>
      </p:pic>
      <p:sp>
        <p:nvSpPr>
          <p:cNvPr id="26" name="TextBox 25">
            <a:extLst>
              <a:ext uri="{FF2B5EF4-FFF2-40B4-BE49-F238E27FC236}">
                <a16:creationId xmlns:a16="http://schemas.microsoft.com/office/drawing/2014/main" id="{8135BB6F-6919-714D-863A-B5833436CA45}"/>
              </a:ext>
            </a:extLst>
          </p:cNvPr>
          <p:cNvSpPr txBox="1"/>
          <p:nvPr/>
        </p:nvSpPr>
        <p:spPr>
          <a:xfrm>
            <a:off x="7400126" y="4136620"/>
            <a:ext cx="1493037" cy="923330"/>
          </a:xfrm>
          <a:prstGeom prst="rect">
            <a:avLst/>
          </a:prstGeom>
          <a:noFill/>
        </p:spPr>
        <p:txBody>
          <a:bodyPr wrap="none" rtlCol="0">
            <a:spAutoFit/>
          </a:bodyPr>
          <a:lstStyle/>
          <a:p>
            <a:pPr algn="ctr"/>
            <a:r>
              <a:rPr lang="en-US"/>
              <a:t>Jesse Waters</a:t>
            </a:r>
          </a:p>
          <a:p>
            <a:pPr algn="ctr"/>
            <a:r>
              <a:rPr lang="en-US"/>
              <a:t>Fox News</a:t>
            </a:r>
            <a:br>
              <a:rPr lang="en-US"/>
            </a:br>
            <a:r>
              <a:rPr lang="en-US"/>
              <a:t>Commentator</a:t>
            </a:r>
          </a:p>
        </p:txBody>
      </p:sp>
      <p:sp>
        <p:nvSpPr>
          <p:cNvPr id="28" name="TextBox 27">
            <a:extLst>
              <a:ext uri="{FF2B5EF4-FFF2-40B4-BE49-F238E27FC236}">
                <a16:creationId xmlns:a16="http://schemas.microsoft.com/office/drawing/2014/main" id="{2149ACAC-819A-7048-B514-6CDDA4FB9448}"/>
              </a:ext>
            </a:extLst>
          </p:cNvPr>
          <p:cNvSpPr txBox="1"/>
          <p:nvPr/>
        </p:nvSpPr>
        <p:spPr>
          <a:xfrm>
            <a:off x="202579" y="6298696"/>
            <a:ext cx="3130857" cy="369332"/>
          </a:xfrm>
          <a:prstGeom prst="rect">
            <a:avLst/>
          </a:prstGeom>
          <a:noFill/>
        </p:spPr>
        <p:txBody>
          <a:bodyPr wrap="none" rtlCol="0">
            <a:spAutoFit/>
          </a:bodyPr>
          <a:lstStyle/>
          <a:p>
            <a:r>
              <a:rPr lang="en-US" b="1"/>
              <a:t>wedge issue: support of Trump</a:t>
            </a:r>
          </a:p>
        </p:txBody>
      </p:sp>
      <p:pic>
        <p:nvPicPr>
          <p:cNvPr id="3" name="Picture 2">
            <a:extLst>
              <a:ext uri="{FF2B5EF4-FFF2-40B4-BE49-F238E27FC236}">
                <a16:creationId xmlns:a16="http://schemas.microsoft.com/office/drawing/2014/main" id="{11D88ED8-0026-6D4F-B9F3-38BFDBCE5CD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623583" y="5064715"/>
            <a:ext cx="1034613" cy="1034613"/>
          </a:xfrm>
          <a:prstGeom prst="rect">
            <a:avLst/>
          </a:prstGeom>
        </p:spPr>
      </p:pic>
      <p:sp>
        <p:nvSpPr>
          <p:cNvPr id="29" name="TextBox 28">
            <a:extLst>
              <a:ext uri="{FF2B5EF4-FFF2-40B4-BE49-F238E27FC236}">
                <a16:creationId xmlns:a16="http://schemas.microsoft.com/office/drawing/2014/main" id="{E93BB156-154D-0947-B71F-2F2D8C041F4E}"/>
              </a:ext>
            </a:extLst>
          </p:cNvPr>
          <p:cNvSpPr txBox="1"/>
          <p:nvPr/>
        </p:nvSpPr>
        <p:spPr>
          <a:xfrm>
            <a:off x="7446590" y="6146140"/>
            <a:ext cx="3211392" cy="646331"/>
          </a:xfrm>
          <a:prstGeom prst="rect">
            <a:avLst/>
          </a:prstGeom>
          <a:noFill/>
        </p:spPr>
        <p:txBody>
          <a:bodyPr wrap="none" rtlCol="0">
            <a:spAutoFit/>
          </a:bodyPr>
          <a:lstStyle/>
          <a:p>
            <a:pPr algn="ctr"/>
            <a:r>
              <a:rPr lang="en-US"/>
              <a:t>The New York Times</a:t>
            </a:r>
          </a:p>
          <a:p>
            <a:pPr algn="ctr"/>
            <a:r>
              <a:rPr lang="en-US"/>
              <a:t>Mainstream Media Organization</a:t>
            </a:r>
          </a:p>
        </p:txBody>
      </p:sp>
    </p:spTree>
    <p:extLst>
      <p:ext uri="{BB962C8B-B14F-4D97-AF65-F5344CB8AC3E}">
        <p14:creationId xmlns:p14="http://schemas.microsoft.com/office/powerpoint/2010/main" val="1219133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F21D-503A-EA46-8B80-D3BD985A281A}"/>
              </a:ext>
            </a:extLst>
          </p:cNvPr>
          <p:cNvSpPr>
            <a:spLocks noGrp="1"/>
          </p:cNvSpPr>
          <p:nvPr>
            <p:ph type="title"/>
          </p:nvPr>
        </p:nvSpPr>
        <p:spPr/>
        <p:txBody>
          <a:bodyPr/>
          <a:lstStyle/>
          <a:p>
            <a:r>
              <a:rPr lang="en-US"/>
              <a:t>Antifa social media accounts timeline</a:t>
            </a:r>
          </a:p>
        </p:txBody>
      </p:sp>
      <p:sp>
        <p:nvSpPr>
          <p:cNvPr id="4" name="Slide Number Placeholder 3">
            <a:extLst>
              <a:ext uri="{FF2B5EF4-FFF2-40B4-BE49-F238E27FC236}">
                <a16:creationId xmlns:a16="http://schemas.microsoft.com/office/drawing/2014/main" id="{3F403E8F-EE5A-A146-BE85-87B3303EE949}"/>
              </a:ext>
            </a:extLst>
          </p:cNvPr>
          <p:cNvSpPr>
            <a:spLocks noGrp="1"/>
          </p:cNvSpPr>
          <p:nvPr>
            <p:ph type="sldNum" sz="quarter" idx="12"/>
          </p:nvPr>
        </p:nvSpPr>
        <p:spPr/>
        <p:txBody>
          <a:bodyPr/>
          <a:lstStyle/>
          <a:p>
            <a:fld id="{EDE91985-A632-1D4D-B6FC-C086B0CD5C3C}" type="slidenum">
              <a:rPr lang="en-US" smtClean="0"/>
              <a:t>34</a:t>
            </a:fld>
            <a:endParaRPr lang="en-US"/>
          </a:p>
        </p:txBody>
      </p:sp>
      <p:pic>
        <p:nvPicPr>
          <p:cNvPr id="5" name="Picture 4">
            <a:extLst>
              <a:ext uri="{FF2B5EF4-FFF2-40B4-BE49-F238E27FC236}">
                <a16:creationId xmlns:a16="http://schemas.microsoft.com/office/drawing/2014/main" id="{CA34F38C-9948-5647-8A2F-022D4C0015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9434" y="1782363"/>
            <a:ext cx="3135769" cy="1496487"/>
          </a:xfrm>
          <a:prstGeom prst="rect">
            <a:avLst/>
          </a:prstGeom>
        </p:spPr>
      </p:pic>
      <p:sp>
        <p:nvSpPr>
          <p:cNvPr id="6" name="TextBox 5">
            <a:extLst>
              <a:ext uri="{FF2B5EF4-FFF2-40B4-BE49-F238E27FC236}">
                <a16:creationId xmlns:a16="http://schemas.microsoft.com/office/drawing/2014/main" id="{68F6CCEE-9F27-5642-AF3A-18460E1B4615}"/>
              </a:ext>
            </a:extLst>
          </p:cNvPr>
          <p:cNvSpPr txBox="1"/>
          <p:nvPr/>
        </p:nvSpPr>
        <p:spPr>
          <a:xfrm>
            <a:off x="1418853" y="5995236"/>
            <a:ext cx="301686" cy="369332"/>
          </a:xfrm>
          <a:prstGeom prst="rect">
            <a:avLst/>
          </a:prstGeom>
          <a:noFill/>
        </p:spPr>
        <p:txBody>
          <a:bodyPr wrap="none" rtlCol="0">
            <a:spAutoFit/>
          </a:bodyPr>
          <a:lstStyle/>
          <a:p>
            <a:r>
              <a:rPr lang="en-US" b="1"/>
              <a:t>1</a:t>
            </a:r>
          </a:p>
        </p:txBody>
      </p:sp>
      <p:sp>
        <p:nvSpPr>
          <p:cNvPr id="7" name="Oval 6">
            <a:extLst>
              <a:ext uri="{FF2B5EF4-FFF2-40B4-BE49-F238E27FC236}">
                <a16:creationId xmlns:a16="http://schemas.microsoft.com/office/drawing/2014/main" id="{B582FC90-1871-0746-B952-B1CFCE5DB216}"/>
              </a:ext>
            </a:extLst>
          </p:cNvPr>
          <p:cNvSpPr/>
          <p:nvPr/>
        </p:nvSpPr>
        <p:spPr>
          <a:xfrm>
            <a:off x="1336896" y="595318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C70D98-A391-2D43-B2A2-AF2855E0A5A9}"/>
              </a:ext>
            </a:extLst>
          </p:cNvPr>
          <p:cNvSpPr txBox="1"/>
          <p:nvPr/>
        </p:nvSpPr>
        <p:spPr>
          <a:xfrm>
            <a:off x="181232" y="3688015"/>
            <a:ext cx="3063973" cy="2031325"/>
          </a:xfrm>
          <a:prstGeom prst="rect">
            <a:avLst/>
          </a:prstGeom>
          <a:noFill/>
        </p:spPr>
        <p:txBody>
          <a:bodyPr wrap="square" rtlCol="0">
            <a:spAutoFit/>
          </a:bodyPr>
          <a:lstStyle/>
          <a:p>
            <a:r>
              <a:rPr lang="en-US" sz="1400"/>
              <a:t>Because there is no core Antifa organization, far right individuals create fake antifa accounts on social media to provide a presence that supports existing fears about Antifa organizations and their members</a:t>
            </a:r>
          </a:p>
          <a:p>
            <a:endParaRPr lang="en-US" sz="1400"/>
          </a:p>
          <a:p>
            <a:pPr algn="ctr"/>
            <a:r>
              <a:rPr lang="en-US" sz="1400" b="1"/>
              <a:t># of fake Antifa accounts </a:t>
            </a:r>
          </a:p>
          <a:p>
            <a:pPr algn="ctr"/>
            <a:r>
              <a:rPr lang="en-US" sz="1400" b="1"/>
              <a:t>&gt; # of real Antifa accounts</a:t>
            </a:r>
          </a:p>
        </p:txBody>
      </p:sp>
      <p:pic>
        <p:nvPicPr>
          <p:cNvPr id="9" name="Picture 8">
            <a:extLst>
              <a:ext uri="{FF2B5EF4-FFF2-40B4-BE49-F238E27FC236}">
                <a16:creationId xmlns:a16="http://schemas.microsoft.com/office/drawing/2014/main" id="{C376487E-45AC-894C-A4D7-A8227FF5C0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40634" y="1310320"/>
            <a:ext cx="2471672" cy="3166192"/>
          </a:xfrm>
          <a:prstGeom prst="rect">
            <a:avLst/>
          </a:prstGeom>
        </p:spPr>
      </p:pic>
      <p:sp>
        <p:nvSpPr>
          <p:cNvPr id="12" name="TextBox 11">
            <a:extLst>
              <a:ext uri="{FF2B5EF4-FFF2-40B4-BE49-F238E27FC236}">
                <a16:creationId xmlns:a16="http://schemas.microsoft.com/office/drawing/2014/main" id="{B5C7198F-BE63-1640-8E9B-A1B6914F35DB}"/>
              </a:ext>
            </a:extLst>
          </p:cNvPr>
          <p:cNvSpPr txBox="1"/>
          <p:nvPr/>
        </p:nvSpPr>
        <p:spPr>
          <a:xfrm>
            <a:off x="6277832" y="4591837"/>
            <a:ext cx="2534474" cy="1384995"/>
          </a:xfrm>
          <a:prstGeom prst="rect">
            <a:avLst/>
          </a:prstGeom>
          <a:noFill/>
        </p:spPr>
        <p:txBody>
          <a:bodyPr wrap="square" rtlCol="0">
            <a:spAutoFit/>
          </a:bodyPr>
          <a:lstStyle/>
          <a:p>
            <a:r>
              <a:rPr lang="en-US" sz="1400"/>
              <a:t>Because of his YouTube account, “Antifa” member Kevin Stafford is invited to speak on Fox News, further perpetuating fears about Antifa via a mainstream media outlet</a:t>
            </a:r>
          </a:p>
        </p:txBody>
      </p:sp>
      <p:sp>
        <p:nvSpPr>
          <p:cNvPr id="3" name="TextBox 2">
            <a:extLst>
              <a:ext uri="{FF2B5EF4-FFF2-40B4-BE49-F238E27FC236}">
                <a16:creationId xmlns:a16="http://schemas.microsoft.com/office/drawing/2014/main" id="{F9292770-6A37-C74B-98EF-0568F8C62FEC}"/>
              </a:ext>
            </a:extLst>
          </p:cNvPr>
          <p:cNvSpPr txBox="1"/>
          <p:nvPr/>
        </p:nvSpPr>
        <p:spPr>
          <a:xfrm>
            <a:off x="9026959" y="4549789"/>
            <a:ext cx="2779806" cy="1169551"/>
          </a:xfrm>
          <a:prstGeom prst="rect">
            <a:avLst/>
          </a:prstGeom>
          <a:noFill/>
        </p:spPr>
        <p:txBody>
          <a:bodyPr wrap="square" rtlCol="0">
            <a:spAutoFit/>
          </a:bodyPr>
          <a:lstStyle/>
          <a:p>
            <a:r>
              <a:rPr lang="en-US" sz="1400"/>
              <a:t>Elliot Higgins from </a:t>
            </a:r>
            <a:r>
              <a:rPr lang="en-US" sz="1400" err="1"/>
              <a:t>Bellingcat</a:t>
            </a:r>
            <a:r>
              <a:rPr lang="en-US" sz="1400"/>
              <a:t> discovered the fake Antifa accounts when they began using the hashtag #</a:t>
            </a:r>
            <a:r>
              <a:rPr lang="en-US" sz="1400" err="1"/>
              <a:t>PunchANazi</a:t>
            </a:r>
            <a:r>
              <a:rPr lang="en-US" sz="1400"/>
              <a:t> as a call for violence against female Trump supporters</a:t>
            </a:r>
          </a:p>
        </p:txBody>
      </p:sp>
      <p:sp>
        <p:nvSpPr>
          <p:cNvPr id="13" name="TextBox 12">
            <a:extLst>
              <a:ext uri="{FF2B5EF4-FFF2-40B4-BE49-F238E27FC236}">
                <a16:creationId xmlns:a16="http://schemas.microsoft.com/office/drawing/2014/main" id="{8433DCAA-1435-AD48-820D-D247698E64CD}"/>
              </a:ext>
            </a:extLst>
          </p:cNvPr>
          <p:cNvSpPr txBox="1"/>
          <p:nvPr/>
        </p:nvSpPr>
        <p:spPr>
          <a:xfrm>
            <a:off x="10293351" y="5995236"/>
            <a:ext cx="301686" cy="369332"/>
          </a:xfrm>
          <a:prstGeom prst="rect">
            <a:avLst/>
          </a:prstGeom>
          <a:noFill/>
        </p:spPr>
        <p:txBody>
          <a:bodyPr wrap="square" rtlCol="0">
            <a:spAutoFit/>
          </a:bodyPr>
          <a:lstStyle/>
          <a:p>
            <a:r>
              <a:rPr lang="en-US" b="1"/>
              <a:t>4</a:t>
            </a:r>
          </a:p>
        </p:txBody>
      </p:sp>
      <p:sp>
        <p:nvSpPr>
          <p:cNvPr id="14" name="Oval 13">
            <a:extLst>
              <a:ext uri="{FF2B5EF4-FFF2-40B4-BE49-F238E27FC236}">
                <a16:creationId xmlns:a16="http://schemas.microsoft.com/office/drawing/2014/main" id="{6F29E88E-D168-4C45-AEE2-32D74C7CC20C}"/>
              </a:ext>
            </a:extLst>
          </p:cNvPr>
          <p:cNvSpPr/>
          <p:nvPr/>
        </p:nvSpPr>
        <p:spPr>
          <a:xfrm>
            <a:off x="10211394" y="595318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61FA9FB-D421-CB48-935A-FF4FE7D6DA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46797" y="1096103"/>
            <a:ext cx="2980386" cy="3537941"/>
          </a:xfrm>
          <a:prstGeom prst="rect">
            <a:avLst/>
          </a:prstGeom>
        </p:spPr>
      </p:pic>
      <p:pic>
        <p:nvPicPr>
          <p:cNvPr id="16" name="Picture 15">
            <a:extLst>
              <a:ext uri="{FF2B5EF4-FFF2-40B4-BE49-F238E27FC236}">
                <a16:creationId xmlns:a16="http://schemas.microsoft.com/office/drawing/2014/main" id="{E49AE79A-F296-9C4C-AD34-D2D26F36C0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45204" y="1205044"/>
            <a:ext cx="2720486" cy="3229421"/>
          </a:xfrm>
          <a:prstGeom prst="rect">
            <a:avLst/>
          </a:prstGeom>
        </p:spPr>
      </p:pic>
      <p:sp>
        <p:nvSpPr>
          <p:cNvPr id="17" name="TextBox 16">
            <a:extLst>
              <a:ext uri="{FF2B5EF4-FFF2-40B4-BE49-F238E27FC236}">
                <a16:creationId xmlns:a16="http://schemas.microsoft.com/office/drawing/2014/main" id="{C1D8EEEA-06BA-1642-A63F-406BCBAA295F}"/>
              </a:ext>
            </a:extLst>
          </p:cNvPr>
          <p:cNvSpPr txBox="1"/>
          <p:nvPr/>
        </p:nvSpPr>
        <p:spPr>
          <a:xfrm>
            <a:off x="4377019" y="5995236"/>
            <a:ext cx="301686" cy="369332"/>
          </a:xfrm>
          <a:prstGeom prst="rect">
            <a:avLst/>
          </a:prstGeom>
          <a:noFill/>
        </p:spPr>
        <p:txBody>
          <a:bodyPr wrap="square" rtlCol="0">
            <a:spAutoFit/>
          </a:bodyPr>
          <a:lstStyle/>
          <a:p>
            <a:r>
              <a:rPr lang="en-US" b="1"/>
              <a:t>2</a:t>
            </a:r>
          </a:p>
        </p:txBody>
      </p:sp>
      <p:sp>
        <p:nvSpPr>
          <p:cNvPr id="18" name="Oval 17">
            <a:extLst>
              <a:ext uri="{FF2B5EF4-FFF2-40B4-BE49-F238E27FC236}">
                <a16:creationId xmlns:a16="http://schemas.microsoft.com/office/drawing/2014/main" id="{1A4344D7-DCFD-0844-8C65-3869B662C3ED}"/>
              </a:ext>
            </a:extLst>
          </p:cNvPr>
          <p:cNvSpPr/>
          <p:nvPr/>
        </p:nvSpPr>
        <p:spPr>
          <a:xfrm>
            <a:off x="4295062" y="595318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6D1DA2F-CBCB-EF4A-BA38-B18D46EBEA68}"/>
              </a:ext>
            </a:extLst>
          </p:cNvPr>
          <p:cNvSpPr txBox="1"/>
          <p:nvPr/>
        </p:nvSpPr>
        <p:spPr>
          <a:xfrm>
            <a:off x="3338210" y="4516633"/>
            <a:ext cx="2534474" cy="954107"/>
          </a:xfrm>
          <a:prstGeom prst="rect">
            <a:avLst/>
          </a:prstGeom>
          <a:noFill/>
        </p:spPr>
        <p:txBody>
          <a:bodyPr wrap="square" rtlCol="0">
            <a:spAutoFit/>
          </a:bodyPr>
          <a:lstStyle/>
          <a:p>
            <a:r>
              <a:rPr lang="en-US" sz="1400"/>
              <a:t>One of these accounts received coverage in the New York Times, legitimizing the account as representing Antifa</a:t>
            </a:r>
          </a:p>
        </p:txBody>
      </p:sp>
      <p:sp>
        <p:nvSpPr>
          <p:cNvPr id="20" name="TextBox 19">
            <a:extLst>
              <a:ext uri="{FF2B5EF4-FFF2-40B4-BE49-F238E27FC236}">
                <a16:creationId xmlns:a16="http://schemas.microsoft.com/office/drawing/2014/main" id="{048F75A1-CB4F-2541-ABD1-60E7DD32591A}"/>
              </a:ext>
            </a:extLst>
          </p:cNvPr>
          <p:cNvSpPr txBox="1"/>
          <p:nvPr/>
        </p:nvSpPr>
        <p:spPr>
          <a:xfrm>
            <a:off x="7335185" y="5995236"/>
            <a:ext cx="301686" cy="369332"/>
          </a:xfrm>
          <a:prstGeom prst="rect">
            <a:avLst/>
          </a:prstGeom>
          <a:noFill/>
        </p:spPr>
        <p:txBody>
          <a:bodyPr wrap="square" rtlCol="0">
            <a:spAutoFit/>
          </a:bodyPr>
          <a:lstStyle/>
          <a:p>
            <a:r>
              <a:rPr lang="en-US" b="1"/>
              <a:t>3</a:t>
            </a:r>
          </a:p>
        </p:txBody>
      </p:sp>
      <p:sp>
        <p:nvSpPr>
          <p:cNvPr id="21" name="Oval 20">
            <a:extLst>
              <a:ext uri="{FF2B5EF4-FFF2-40B4-BE49-F238E27FC236}">
                <a16:creationId xmlns:a16="http://schemas.microsoft.com/office/drawing/2014/main" id="{FB0D13A0-8287-1642-96BC-EA9A976088F9}"/>
              </a:ext>
            </a:extLst>
          </p:cNvPr>
          <p:cNvSpPr/>
          <p:nvPr/>
        </p:nvSpPr>
        <p:spPr>
          <a:xfrm>
            <a:off x="7253228" y="595318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21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8AAF-E062-7545-89C9-9F119E7730D7}"/>
              </a:ext>
            </a:extLst>
          </p:cNvPr>
          <p:cNvSpPr>
            <a:spLocks noGrp="1"/>
          </p:cNvSpPr>
          <p:nvPr>
            <p:ph type="title"/>
          </p:nvPr>
        </p:nvSpPr>
        <p:spPr/>
        <p:txBody>
          <a:bodyPr/>
          <a:lstStyle/>
          <a:p>
            <a:r>
              <a:rPr lang="en-US"/>
              <a:t>Keyword squatting: recommendations</a:t>
            </a:r>
          </a:p>
        </p:txBody>
      </p:sp>
      <p:sp>
        <p:nvSpPr>
          <p:cNvPr id="3" name="Content Placeholder 2">
            <a:extLst>
              <a:ext uri="{FF2B5EF4-FFF2-40B4-BE49-F238E27FC236}">
                <a16:creationId xmlns:a16="http://schemas.microsoft.com/office/drawing/2014/main" id="{04BE3EE4-F991-BB4C-8A6F-B911493F786E}"/>
              </a:ext>
            </a:extLst>
          </p:cNvPr>
          <p:cNvSpPr>
            <a:spLocks noGrp="1"/>
          </p:cNvSpPr>
          <p:nvPr>
            <p:ph idx="1"/>
          </p:nvPr>
        </p:nvSpPr>
        <p:spPr>
          <a:xfrm>
            <a:off x="838200" y="1825625"/>
            <a:ext cx="5257800" cy="4351338"/>
          </a:xfrm>
        </p:spPr>
        <p:txBody>
          <a:bodyPr>
            <a:normAutofit fontScale="92500" lnSpcReduction="10000"/>
          </a:bodyPr>
          <a:lstStyle/>
          <a:p>
            <a:r>
              <a:rPr lang="en-US"/>
              <a:t>Platforms</a:t>
            </a:r>
          </a:p>
          <a:p>
            <a:pPr lvl="1"/>
            <a:r>
              <a:rPr lang="en-US"/>
              <a:t>use the metadata of accounts to analyze the origins of memes and slogans – especially those used in advertisements</a:t>
            </a:r>
          </a:p>
          <a:p>
            <a:pPr lvl="1"/>
            <a:r>
              <a:rPr lang="en-US"/>
              <a:t>assess if the information circulated is coherent with its source organization</a:t>
            </a:r>
          </a:p>
          <a:p>
            <a:pPr lvl="1"/>
            <a:r>
              <a:rPr lang="en-US"/>
              <a:t>raise the alarm on accounts that solicit donations to unidentified entities</a:t>
            </a:r>
          </a:p>
          <a:p>
            <a:pPr lvl="1"/>
            <a:r>
              <a:rPr lang="en-US"/>
              <a:t>make more account metadata accessible on the “about” or “bio” pages of accounts</a:t>
            </a:r>
          </a:p>
          <a:p>
            <a:pPr lvl="1"/>
            <a:r>
              <a:rPr lang="en-US"/>
              <a:t>Facebook and Twitter have already begun some of this</a:t>
            </a:r>
          </a:p>
          <a:p>
            <a:pPr lvl="1"/>
            <a:endParaRPr lang="en-US"/>
          </a:p>
          <a:p>
            <a:endParaRPr lang="en-US"/>
          </a:p>
          <a:p>
            <a:endParaRPr lang="en-US"/>
          </a:p>
        </p:txBody>
      </p:sp>
      <p:sp>
        <p:nvSpPr>
          <p:cNvPr id="4" name="Slide Number Placeholder 3">
            <a:extLst>
              <a:ext uri="{FF2B5EF4-FFF2-40B4-BE49-F238E27FC236}">
                <a16:creationId xmlns:a16="http://schemas.microsoft.com/office/drawing/2014/main" id="{0EB709CD-A95C-D24E-BF38-0EC553B90308}"/>
              </a:ext>
            </a:extLst>
          </p:cNvPr>
          <p:cNvSpPr>
            <a:spLocks noGrp="1"/>
          </p:cNvSpPr>
          <p:nvPr>
            <p:ph type="sldNum" sz="quarter" idx="12"/>
          </p:nvPr>
        </p:nvSpPr>
        <p:spPr/>
        <p:txBody>
          <a:bodyPr/>
          <a:lstStyle/>
          <a:p>
            <a:fld id="{EDE91985-A632-1D4D-B6FC-C086B0CD5C3C}" type="slidenum">
              <a:rPr lang="en-US" smtClean="0"/>
              <a:t>35</a:t>
            </a:fld>
            <a:endParaRPr lang="en-US"/>
          </a:p>
        </p:txBody>
      </p:sp>
      <p:pic>
        <p:nvPicPr>
          <p:cNvPr id="5" name="Picture 4">
            <a:extLst>
              <a:ext uri="{FF2B5EF4-FFF2-40B4-BE49-F238E27FC236}">
                <a16:creationId xmlns:a16="http://schemas.microsoft.com/office/drawing/2014/main" id="{280F07E2-BB88-E545-AADB-27526F42DEB9}"/>
              </a:ext>
            </a:extLst>
          </p:cNvPr>
          <p:cNvPicPr>
            <a:picLocks noChangeAspect="1"/>
          </p:cNvPicPr>
          <p:nvPr/>
        </p:nvPicPr>
        <p:blipFill>
          <a:blip r:embed="rId2"/>
          <a:stretch>
            <a:fillRect/>
          </a:stretch>
        </p:blipFill>
        <p:spPr>
          <a:xfrm>
            <a:off x="6530479" y="1690688"/>
            <a:ext cx="2080121" cy="2080121"/>
          </a:xfrm>
          <a:prstGeom prst="rect">
            <a:avLst/>
          </a:prstGeom>
        </p:spPr>
      </p:pic>
      <p:pic>
        <p:nvPicPr>
          <p:cNvPr id="6" name="Picture 5">
            <a:extLst>
              <a:ext uri="{FF2B5EF4-FFF2-40B4-BE49-F238E27FC236}">
                <a16:creationId xmlns:a16="http://schemas.microsoft.com/office/drawing/2014/main" id="{991E6BD6-25D2-9540-A36E-8EB90A3F23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6962" y="3897068"/>
            <a:ext cx="3136838" cy="2333023"/>
          </a:xfrm>
          <a:prstGeom prst="rect">
            <a:avLst/>
          </a:prstGeom>
        </p:spPr>
      </p:pic>
    </p:spTree>
    <p:extLst>
      <p:ext uri="{BB962C8B-B14F-4D97-AF65-F5344CB8AC3E}">
        <p14:creationId xmlns:p14="http://schemas.microsoft.com/office/powerpoint/2010/main" val="25969445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EA20D2-ADB9-3A4D-90EB-3BF75AEDBEBB}"/>
              </a:ext>
            </a:extLst>
          </p:cNvPr>
          <p:cNvSpPr>
            <a:spLocks noGrp="1"/>
          </p:cNvSpPr>
          <p:nvPr>
            <p:ph type="title"/>
          </p:nvPr>
        </p:nvSpPr>
        <p:spPr/>
        <p:txBody>
          <a:bodyPr/>
          <a:lstStyle/>
          <a:p>
            <a:r>
              <a:rPr lang="en-US"/>
              <a:t>Summary</a:t>
            </a:r>
          </a:p>
        </p:txBody>
      </p:sp>
      <p:sp>
        <p:nvSpPr>
          <p:cNvPr id="4" name="Slide Number Placeholder 3">
            <a:extLst>
              <a:ext uri="{FF2B5EF4-FFF2-40B4-BE49-F238E27FC236}">
                <a16:creationId xmlns:a16="http://schemas.microsoft.com/office/drawing/2014/main" id="{A5EA476A-176F-4342-8397-19423F92474D}"/>
              </a:ext>
            </a:extLst>
          </p:cNvPr>
          <p:cNvSpPr>
            <a:spLocks noGrp="1"/>
          </p:cNvSpPr>
          <p:nvPr>
            <p:ph type="sldNum" sz="quarter" idx="12"/>
          </p:nvPr>
        </p:nvSpPr>
        <p:spPr/>
        <p:txBody>
          <a:bodyPr/>
          <a:lstStyle/>
          <a:p>
            <a:fld id="{EDE91985-A632-1D4D-B6FC-C086B0CD5C3C}" type="slidenum">
              <a:rPr lang="en-US" smtClean="0"/>
              <a:t>36</a:t>
            </a:fld>
            <a:endParaRPr lang="en-US"/>
          </a:p>
        </p:txBody>
      </p:sp>
    </p:spTree>
    <p:extLst>
      <p:ext uri="{BB962C8B-B14F-4D97-AF65-F5344CB8AC3E}">
        <p14:creationId xmlns:p14="http://schemas.microsoft.com/office/powerpoint/2010/main" val="3034087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AB1CD-476F-1142-904D-1BE88747D093}"/>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B64DB11A-EC9E-2F4E-BBD0-7CE4E6E95B66}"/>
              </a:ext>
            </a:extLst>
          </p:cNvPr>
          <p:cNvSpPr>
            <a:spLocks noGrp="1"/>
          </p:cNvSpPr>
          <p:nvPr>
            <p:ph idx="1"/>
          </p:nvPr>
        </p:nvSpPr>
        <p:spPr>
          <a:xfrm>
            <a:off x="838200" y="1825625"/>
            <a:ext cx="5257800" cy="4351338"/>
          </a:xfrm>
        </p:spPr>
        <p:txBody>
          <a:bodyPr>
            <a:normAutofit fontScale="77500" lnSpcReduction="20000"/>
          </a:bodyPr>
          <a:lstStyle/>
          <a:p>
            <a:r>
              <a:rPr lang="en-US" b="1"/>
              <a:t>viral sloganeering</a:t>
            </a:r>
            <a:r>
              <a:rPr lang="en-US"/>
              <a:t> allows small groups to receive disproportionate media coverage</a:t>
            </a:r>
          </a:p>
          <a:p>
            <a:r>
              <a:rPr lang="en-US" b="1"/>
              <a:t>forged leaks</a:t>
            </a:r>
            <a:r>
              <a:rPr lang="en-US"/>
              <a:t> exist to defame public figures</a:t>
            </a:r>
          </a:p>
          <a:p>
            <a:r>
              <a:rPr lang="en-US" b="1"/>
              <a:t>evidence collages</a:t>
            </a:r>
            <a:r>
              <a:rPr lang="en-US"/>
              <a:t> amplify propaganda to sway media coverage</a:t>
            </a:r>
          </a:p>
          <a:p>
            <a:r>
              <a:rPr lang="en-US" b="1"/>
              <a:t>keyword squatting</a:t>
            </a:r>
            <a:r>
              <a:rPr lang="en-US"/>
              <a:t> allows manipulators to shake the impression of targeted groups</a:t>
            </a:r>
          </a:p>
          <a:p>
            <a:r>
              <a:rPr lang="en-US"/>
              <a:t>multiple source hacking techniques are often used together</a:t>
            </a:r>
          </a:p>
          <a:p>
            <a:r>
              <a:rPr lang="en-US"/>
              <a:t>small groups use these techniques to polarize conversation through wedge issues</a:t>
            </a:r>
          </a:p>
          <a:p>
            <a:r>
              <a:rPr lang="en-US"/>
              <a:t>to be successful, these techniques often require partisan buy-in</a:t>
            </a:r>
          </a:p>
        </p:txBody>
      </p:sp>
      <p:sp>
        <p:nvSpPr>
          <p:cNvPr id="4" name="Slide Number Placeholder 3">
            <a:extLst>
              <a:ext uri="{FF2B5EF4-FFF2-40B4-BE49-F238E27FC236}">
                <a16:creationId xmlns:a16="http://schemas.microsoft.com/office/drawing/2014/main" id="{0D31D739-5A99-0E4A-99DE-652149333214}"/>
              </a:ext>
            </a:extLst>
          </p:cNvPr>
          <p:cNvSpPr>
            <a:spLocks noGrp="1"/>
          </p:cNvSpPr>
          <p:nvPr>
            <p:ph type="sldNum" sz="quarter" idx="12"/>
          </p:nvPr>
        </p:nvSpPr>
        <p:spPr/>
        <p:txBody>
          <a:bodyPr/>
          <a:lstStyle/>
          <a:p>
            <a:fld id="{EDE91985-A632-1D4D-B6FC-C086B0CD5C3C}" type="slidenum">
              <a:rPr lang="en-US" smtClean="0"/>
              <a:t>37</a:t>
            </a:fld>
            <a:endParaRPr lang="en-US"/>
          </a:p>
        </p:txBody>
      </p:sp>
      <p:pic>
        <p:nvPicPr>
          <p:cNvPr id="10" name="Picture 9">
            <a:extLst>
              <a:ext uri="{FF2B5EF4-FFF2-40B4-BE49-F238E27FC236}">
                <a16:creationId xmlns:a16="http://schemas.microsoft.com/office/drawing/2014/main" id="{1FB88F02-64A8-BF43-A866-054F44F41F1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11993" y="193319"/>
            <a:ext cx="2122126" cy="2820460"/>
          </a:xfrm>
          <a:prstGeom prst="rect">
            <a:avLst/>
          </a:prstGeom>
        </p:spPr>
      </p:pic>
      <p:pic>
        <p:nvPicPr>
          <p:cNvPr id="7" name="Picture 6">
            <a:extLst>
              <a:ext uri="{FF2B5EF4-FFF2-40B4-BE49-F238E27FC236}">
                <a16:creationId xmlns:a16="http://schemas.microsoft.com/office/drawing/2014/main" id="{80A56725-0C12-3C48-A672-532B0F7CFA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9620" y="3151538"/>
            <a:ext cx="1824499" cy="3569937"/>
          </a:xfrm>
          <a:prstGeom prst="rect">
            <a:avLst/>
          </a:prstGeom>
        </p:spPr>
      </p:pic>
      <p:pic>
        <p:nvPicPr>
          <p:cNvPr id="8" name="Picture 7">
            <a:extLst>
              <a:ext uri="{FF2B5EF4-FFF2-40B4-BE49-F238E27FC236}">
                <a16:creationId xmlns:a16="http://schemas.microsoft.com/office/drawing/2014/main" id="{8EE79B80-D033-FD42-925D-BA65E1CB36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37862" y="357677"/>
            <a:ext cx="2641822" cy="2656102"/>
          </a:xfrm>
          <a:prstGeom prst="rect">
            <a:avLst/>
          </a:prstGeom>
        </p:spPr>
      </p:pic>
      <p:pic>
        <p:nvPicPr>
          <p:cNvPr id="6" name="Picture 5">
            <a:extLst>
              <a:ext uri="{FF2B5EF4-FFF2-40B4-BE49-F238E27FC236}">
                <a16:creationId xmlns:a16="http://schemas.microsoft.com/office/drawing/2014/main" id="{83817846-BB0D-1D4B-9A41-6441EB9091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7862" y="3570469"/>
            <a:ext cx="3087693" cy="2606494"/>
          </a:xfrm>
          <a:prstGeom prst="rect">
            <a:avLst/>
          </a:prstGeom>
        </p:spPr>
      </p:pic>
    </p:spTree>
    <p:extLst>
      <p:ext uri="{BB962C8B-B14F-4D97-AF65-F5344CB8AC3E}">
        <p14:creationId xmlns:p14="http://schemas.microsoft.com/office/powerpoint/2010/main" val="2495042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8FB993-48D0-674B-8652-49B789E0FCD2}"/>
              </a:ext>
            </a:extLst>
          </p:cNvPr>
          <p:cNvSpPr>
            <a:spLocks noGrp="1"/>
          </p:cNvSpPr>
          <p:nvPr>
            <p:ph type="title"/>
          </p:nvPr>
        </p:nvSpPr>
        <p:spPr/>
        <p:txBody>
          <a:bodyPr/>
          <a:lstStyle/>
          <a:p>
            <a:r>
              <a:rPr lang="en-US"/>
              <a:t>Manipulation campaigns are a feature of contemporary social media</a:t>
            </a:r>
          </a:p>
        </p:txBody>
      </p:sp>
      <p:sp>
        <p:nvSpPr>
          <p:cNvPr id="4" name="Slide Number Placeholder 3">
            <a:extLst>
              <a:ext uri="{FF2B5EF4-FFF2-40B4-BE49-F238E27FC236}">
                <a16:creationId xmlns:a16="http://schemas.microsoft.com/office/drawing/2014/main" id="{88D52080-5E16-EB47-8DA0-CC0A3D99E91D}"/>
              </a:ext>
            </a:extLst>
          </p:cNvPr>
          <p:cNvSpPr>
            <a:spLocks noGrp="1"/>
          </p:cNvSpPr>
          <p:nvPr>
            <p:ph type="sldNum" sz="quarter" idx="12"/>
          </p:nvPr>
        </p:nvSpPr>
        <p:spPr/>
        <p:txBody>
          <a:bodyPr/>
          <a:lstStyle/>
          <a:p>
            <a:fld id="{EDE91985-A632-1D4D-B6FC-C086B0CD5C3C}" type="slidenum">
              <a:rPr lang="en-US" smtClean="0"/>
              <a:t>38</a:t>
            </a:fld>
            <a:endParaRPr lang="en-US"/>
          </a:p>
        </p:txBody>
      </p:sp>
      <p:pic>
        <p:nvPicPr>
          <p:cNvPr id="9" name="Picture 8">
            <a:extLst>
              <a:ext uri="{FF2B5EF4-FFF2-40B4-BE49-F238E27FC236}">
                <a16:creationId xmlns:a16="http://schemas.microsoft.com/office/drawing/2014/main" id="{F4AC40AF-CE86-844E-8598-9371143A3E3B}"/>
              </a:ext>
            </a:extLst>
          </p:cNvPr>
          <p:cNvPicPr>
            <a:picLocks noChangeAspect="1"/>
          </p:cNvPicPr>
          <p:nvPr/>
        </p:nvPicPr>
        <p:blipFill>
          <a:blip r:embed="rId2"/>
          <a:stretch>
            <a:fillRect/>
          </a:stretch>
        </p:blipFill>
        <p:spPr>
          <a:xfrm>
            <a:off x="4653953" y="4018810"/>
            <a:ext cx="2485882" cy="2485882"/>
          </a:xfrm>
          <a:prstGeom prst="rect">
            <a:avLst/>
          </a:prstGeom>
        </p:spPr>
      </p:pic>
      <p:sp>
        <p:nvSpPr>
          <p:cNvPr id="10" name="TextBox 9">
            <a:extLst>
              <a:ext uri="{FF2B5EF4-FFF2-40B4-BE49-F238E27FC236}">
                <a16:creationId xmlns:a16="http://schemas.microsoft.com/office/drawing/2014/main" id="{1F5530EA-FFE6-3740-ADF7-29D4839A47CC}"/>
              </a:ext>
            </a:extLst>
          </p:cNvPr>
          <p:cNvSpPr txBox="1"/>
          <p:nvPr/>
        </p:nvSpPr>
        <p:spPr>
          <a:xfrm>
            <a:off x="4776562" y="6356350"/>
            <a:ext cx="1808508" cy="369332"/>
          </a:xfrm>
          <a:prstGeom prst="rect">
            <a:avLst/>
          </a:prstGeom>
          <a:noFill/>
        </p:spPr>
        <p:txBody>
          <a:bodyPr wrap="none" rtlCol="0">
            <a:spAutoFit/>
          </a:bodyPr>
          <a:lstStyle/>
          <a:p>
            <a:r>
              <a:rPr lang="en-US"/>
              <a:t>social media user</a:t>
            </a:r>
          </a:p>
        </p:txBody>
      </p:sp>
      <p:pic>
        <p:nvPicPr>
          <p:cNvPr id="12" name="Picture 11">
            <a:extLst>
              <a:ext uri="{FF2B5EF4-FFF2-40B4-BE49-F238E27FC236}">
                <a16:creationId xmlns:a16="http://schemas.microsoft.com/office/drawing/2014/main" id="{BCC13ED9-B536-1F48-ABE0-ADE65BCC00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2600" y="1690688"/>
            <a:ext cx="1015313" cy="1015313"/>
          </a:xfrm>
          <a:prstGeom prst="rect">
            <a:avLst/>
          </a:prstGeom>
        </p:spPr>
      </p:pic>
      <p:sp>
        <p:nvSpPr>
          <p:cNvPr id="13" name="TextBox 12">
            <a:extLst>
              <a:ext uri="{FF2B5EF4-FFF2-40B4-BE49-F238E27FC236}">
                <a16:creationId xmlns:a16="http://schemas.microsoft.com/office/drawing/2014/main" id="{D5AA084A-B65E-A44F-B011-25A6E7B0427F}"/>
              </a:ext>
            </a:extLst>
          </p:cNvPr>
          <p:cNvSpPr txBox="1"/>
          <p:nvPr/>
        </p:nvSpPr>
        <p:spPr>
          <a:xfrm>
            <a:off x="1529882" y="2749270"/>
            <a:ext cx="1215589" cy="369332"/>
          </a:xfrm>
          <a:prstGeom prst="rect">
            <a:avLst/>
          </a:prstGeom>
          <a:noFill/>
        </p:spPr>
        <p:txBody>
          <a:bodyPr wrap="none" rtlCol="0">
            <a:spAutoFit/>
          </a:bodyPr>
          <a:lstStyle/>
          <a:p>
            <a:r>
              <a:rPr lang="en-US"/>
              <a:t>advertisers</a:t>
            </a:r>
          </a:p>
        </p:txBody>
      </p:sp>
      <p:pic>
        <p:nvPicPr>
          <p:cNvPr id="14" name="Picture 13">
            <a:extLst>
              <a:ext uri="{FF2B5EF4-FFF2-40B4-BE49-F238E27FC236}">
                <a16:creationId xmlns:a16="http://schemas.microsoft.com/office/drawing/2014/main" id="{C8B883B0-D8B8-3C4C-97FE-E1D9EFE4EEA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4356" y="3240699"/>
            <a:ext cx="2279042" cy="1047768"/>
          </a:xfrm>
          <a:prstGeom prst="rect">
            <a:avLst/>
          </a:prstGeom>
        </p:spPr>
      </p:pic>
      <p:sp>
        <p:nvSpPr>
          <p:cNvPr id="15" name="TextBox 14">
            <a:extLst>
              <a:ext uri="{FF2B5EF4-FFF2-40B4-BE49-F238E27FC236}">
                <a16:creationId xmlns:a16="http://schemas.microsoft.com/office/drawing/2014/main" id="{439CA477-9F1E-D147-A398-F3400E362AB8}"/>
              </a:ext>
            </a:extLst>
          </p:cNvPr>
          <p:cNvSpPr txBox="1"/>
          <p:nvPr/>
        </p:nvSpPr>
        <p:spPr>
          <a:xfrm>
            <a:off x="1810695" y="4410564"/>
            <a:ext cx="655436" cy="369332"/>
          </a:xfrm>
          <a:prstGeom prst="rect">
            <a:avLst/>
          </a:prstGeom>
          <a:noFill/>
        </p:spPr>
        <p:txBody>
          <a:bodyPr wrap="none" rtlCol="0">
            <a:spAutoFit/>
          </a:bodyPr>
          <a:lstStyle/>
          <a:p>
            <a:r>
              <a:rPr lang="en-US"/>
              <a:t>trolls</a:t>
            </a:r>
          </a:p>
        </p:txBody>
      </p:sp>
      <p:pic>
        <p:nvPicPr>
          <p:cNvPr id="16" name="Picture 15">
            <a:extLst>
              <a:ext uri="{FF2B5EF4-FFF2-40B4-BE49-F238E27FC236}">
                <a16:creationId xmlns:a16="http://schemas.microsoft.com/office/drawing/2014/main" id="{B3235A3F-9219-4845-ABD7-9E80250655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77482" y="4751132"/>
            <a:ext cx="1090431" cy="1481522"/>
          </a:xfrm>
          <a:prstGeom prst="rect">
            <a:avLst/>
          </a:prstGeom>
        </p:spPr>
      </p:pic>
      <p:sp>
        <p:nvSpPr>
          <p:cNvPr id="17" name="TextBox 16">
            <a:extLst>
              <a:ext uri="{FF2B5EF4-FFF2-40B4-BE49-F238E27FC236}">
                <a16:creationId xmlns:a16="http://schemas.microsoft.com/office/drawing/2014/main" id="{D86D6A70-E4E7-0449-9613-31D4CCDAFAE1}"/>
              </a:ext>
            </a:extLst>
          </p:cNvPr>
          <p:cNvSpPr txBox="1"/>
          <p:nvPr/>
        </p:nvSpPr>
        <p:spPr>
          <a:xfrm>
            <a:off x="1816723" y="6325987"/>
            <a:ext cx="654346" cy="369332"/>
          </a:xfrm>
          <a:prstGeom prst="rect">
            <a:avLst/>
          </a:prstGeom>
          <a:noFill/>
        </p:spPr>
        <p:txBody>
          <a:bodyPr wrap="none" rtlCol="0">
            <a:spAutoFit/>
          </a:bodyPr>
          <a:lstStyle/>
          <a:p>
            <a:r>
              <a:rPr lang="en-US"/>
              <a:t>spies</a:t>
            </a:r>
          </a:p>
        </p:txBody>
      </p:sp>
      <p:pic>
        <p:nvPicPr>
          <p:cNvPr id="18" name="Picture 17">
            <a:extLst>
              <a:ext uri="{FF2B5EF4-FFF2-40B4-BE49-F238E27FC236}">
                <a16:creationId xmlns:a16="http://schemas.microsoft.com/office/drawing/2014/main" id="{48363326-0DA4-6046-949C-05D357AE8FB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5905" y="1693860"/>
            <a:ext cx="1139327" cy="1320255"/>
          </a:xfrm>
          <a:prstGeom prst="rect">
            <a:avLst/>
          </a:prstGeom>
        </p:spPr>
      </p:pic>
      <p:sp>
        <p:nvSpPr>
          <p:cNvPr id="19" name="TextBox 18">
            <a:extLst>
              <a:ext uri="{FF2B5EF4-FFF2-40B4-BE49-F238E27FC236}">
                <a16:creationId xmlns:a16="http://schemas.microsoft.com/office/drawing/2014/main" id="{F9D0BD4E-5AFA-2C48-8486-59E712E1F8F9}"/>
              </a:ext>
            </a:extLst>
          </p:cNvPr>
          <p:cNvSpPr txBox="1"/>
          <p:nvPr/>
        </p:nvSpPr>
        <p:spPr>
          <a:xfrm>
            <a:off x="6044886" y="1928971"/>
            <a:ext cx="893001" cy="369332"/>
          </a:xfrm>
          <a:prstGeom prst="rect">
            <a:avLst/>
          </a:prstGeom>
          <a:noFill/>
        </p:spPr>
        <p:txBody>
          <a:bodyPr wrap="none" rtlCol="0">
            <a:spAutoFit/>
          </a:bodyPr>
          <a:lstStyle/>
          <a:p>
            <a:r>
              <a:rPr lang="en-US"/>
              <a:t>hackers</a:t>
            </a:r>
          </a:p>
        </p:txBody>
      </p:sp>
      <p:cxnSp>
        <p:nvCxnSpPr>
          <p:cNvPr id="21" name="Straight Arrow Connector 20">
            <a:extLst>
              <a:ext uri="{FF2B5EF4-FFF2-40B4-BE49-F238E27FC236}">
                <a16:creationId xmlns:a16="http://schemas.microsoft.com/office/drawing/2014/main" id="{E97ACB1C-CFE6-BF42-983A-756DF7443118}"/>
              </a:ext>
            </a:extLst>
          </p:cNvPr>
          <p:cNvCxnSpPr>
            <a:cxnSpLocks/>
            <a:stCxn id="12" idx="3"/>
          </p:cNvCxnSpPr>
          <p:nvPr/>
        </p:nvCxnSpPr>
        <p:spPr>
          <a:xfrm>
            <a:off x="2767913" y="2198345"/>
            <a:ext cx="2730669" cy="24767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B59278-39AB-E04D-8591-EBEB5DB38564}"/>
              </a:ext>
            </a:extLst>
          </p:cNvPr>
          <p:cNvCxnSpPr>
            <a:cxnSpLocks/>
            <a:stCxn id="14" idx="3"/>
          </p:cNvCxnSpPr>
          <p:nvPr/>
        </p:nvCxnSpPr>
        <p:spPr>
          <a:xfrm>
            <a:off x="3213398" y="3764583"/>
            <a:ext cx="2198454" cy="128476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64CD8FA-3489-3D41-8CEC-4FC7232839A6}"/>
              </a:ext>
            </a:extLst>
          </p:cNvPr>
          <p:cNvCxnSpPr>
            <a:cxnSpLocks/>
            <a:stCxn id="16" idx="3"/>
          </p:cNvCxnSpPr>
          <p:nvPr/>
        </p:nvCxnSpPr>
        <p:spPr>
          <a:xfrm>
            <a:off x="2767913" y="5491893"/>
            <a:ext cx="2643939" cy="4761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6845262-A48F-5345-97C3-079B7B7DFA9B}"/>
              </a:ext>
            </a:extLst>
          </p:cNvPr>
          <p:cNvCxnSpPr>
            <a:cxnSpLocks/>
            <a:stCxn id="18" idx="2"/>
          </p:cNvCxnSpPr>
          <p:nvPr/>
        </p:nvCxnSpPr>
        <p:spPr>
          <a:xfrm flipH="1">
            <a:off x="6046109" y="3014115"/>
            <a:ext cx="1119460" cy="1159028"/>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92A27D91-2D77-1B49-B072-9D9F493C850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34900" y="1690452"/>
            <a:ext cx="1014946" cy="1320255"/>
          </a:xfrm>
          <a:prstGeom prst="rect">
            <a:avLst/>
          </a:prstGeom>
        </p:spPr>
      </p:pic>
      <p:sp>
        <p:nvSpPr>
          <p:cNvPr id="39" name="TextBox 38">
            <a:extLst>
              <a:ext uri="{FF2B5EF4-FFF2-40B4-BE49-F238E27FC236}">
                <a16:creationId xmlns:a16="http://schemas.microsoft.com/office/drawing/2014/main" id="{94EC17B4-1825-1D47-96F9-A14A6FE66931}"/>
              </a:ext>
            </a:extLst>
          </p:cNvPr>
          <p:cNvSpPr txBox="1"/>
          <p:nvPr/>
        </p:nvSpPr>
        <p:spPr>
          <a:xfrm>
            <a:off x="3490119" y="2058134"/>
            <a:ext cx="1130952" cy="923330"/>
          </a:xfrm>
          <a:prstGeom prst="rect">
            <a:avLst/>
          </a:prstGeom>
          <a:noFill/>
        </p:spPr>
        <p:txBody>
          <a:bodyPr wrap="none" rtlCol="0">
            <a:spAutoFit/>
          </a:bodyPr>
          <a:lstStyle/>
          <a:p>
            <a:pPr algn="ctr"/>
            <a:r>
              <a:rPr lang="en-US"/>
              <a:t>scammers</a:t>
            </a:r>
          </a:p>
          <a:p>
            <a:pPr algn="ctr"/>
            <a:r>
              <a:rPr lang="en-US"/>
              <a:t>&amp; </a:t>
            </a:r>
          </a:p>
          <a:p>
            <a:pPr algn="ctr"/>
            <a:r>
              <a:rPr lang="en-US"/>
              <a:t>grifters</a:t>
            </a:r>
          </a:p>
        </p:txBody>
      </p:sp>
      <p:cxnSp>
        <p:nvCxnSpPr>
          <p:cNvPr id="40" name="Straight Arrow Connector 39">
            <a:extLst>
              <a:ext uri="{FF2B5EF4-FFF2-40B4-BE49-F238E27FC236}">
                <a16:creationId xmlns:a16="http://schemas.microsoft.com/office/drawing/2014/main" id="{8738554B-8938-8341-97F7-870F66819511}"/>
              </a:ext>
            </a:extLst>
          </p:cNvPr>
          <p:cNvCxnSpPr>
            <a:cxnSpLocks/>
            <a:stCxn id="33" idx="2"/>
          </p:cNvCxnSpPr>
          <p:nvPr/>
        </p:nvCxnSpPr>
        <p:spPr>
          <a:xfrm>
            <a:off x="4942373" y="3010707"/>
            <a:ext cx="770666" cy="11366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818A34FB-2615-B14B-9FA1-B4B4814F20D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1582" y="2000541"/>
            <a:ext cx="1139328" cy="1139328"/>
          </a:xfrm>
          <a:prstGeom prst="rect">
            <a:avLst/>
          </a:prstGeom>
        </p:spPr>
      </p:pic>
      <p:sp>
        <p:nvSpPr>
          <p:cNvPr id="48" name="TextBox 47">
            <a:extLst>
              <a:ext uri="{FF2B5EF4-FFF2-40B4-BE49-F238E27FC236}">
                <a16:creationId xmlns:a16="http://schemas.microsoft.com/office/drawing/2014/main" id="{60796230-3943-904C-959B-7758C076C306}"/>
              </a:ext>
            </a:extLst>
          </p:cNvPr>
          <p:cNvSpPr txBox="1"/>
          <p:nvPr/>
        </p:nvSpPr>
        <p:spPr>
          <a:xfrm>
            <a:off x="8200916" y="1551821"/>
            <a:ext cx="2691121" cy="369332"/>
          </a:xfrm>
          <a:prstGeom prst="rect">
            <a:avLst/>
          </a:prstGeom>
          <a:noFill/>
        </p:spPr>
        <p:txBody>
          <a:bodyPr wrap="none" rtlCol="0">
            <a:spAutoFit/>
          </a:bodyPr>
          <a:lstStyle/>
          <a:p>
            <a:r>
              <a:rPr lang="en-US"/>
              <a:t>public relations companies</a:t>
            </a:r>
          </a:p>
        </p:txBody>
      </p:sp>
      <p:cxnSp>
        <p:nvCxnSpPr>
          <p:cNvPr id="49" name="Straight Arrow Connector 48">
            <a:extLst>
              <a:ext uri="{FF2B5EF4-FFF2-40B4-BE49-F238E27FC236}">
                <a16:creationId xmlns:a16="http://schemas.microsoft.com/office/drawing/2014/main" id="{6EAADE4A-DEEA-1943-BB9A-70144FB0BB16}"/>
              </a:ext>
            </a:extLst>
          </p:cNvPr>
          <p:cNvCxnSpPr>
            <a:cxnSpLocks/>
          </p:cNvCxnSpPr>
          <p:nvPr/>
        </p:nvCxnSpPr>
        <p:spPr>
          <a:xfrm flipH="1">
            <a:off x="6386868" y="2905918"/>
            <a:ext cx="2314262" cy="176030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100+ Free Politician &amp; Trump Illustrations - Pixabay">
            <a:extLst>
              <a:ext uri="{FF2B5EF4-FFF2-40B4-BE49-F238E27FC236}">
                <a16:creationId xmlns:a16="http://schemas.microsoft.com/office/drawing/2014/main" id="{DE4937CB-19A2-9541-BE3D-350F1CD02D4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763069" y="3764583"/>
            <a:ext cx="1125970" cy="1119385"/>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4D990844-9E91-1C4B-AA6D-5A14A3F7CF52}"/>
              </a:ext>
            </a:extLst>
          </p:cNvPr>
          <p:cNvSpPr txBox="1"/>
          <p:nvPr/>
        </p:nvSpPr>
        <p:spPr>
          <a:xfrm>
            <a:off x="8634060" y="4967495"/>
            <a:ext cx="1136850" cy="369332"/>
          </a:xfrm>
          <a:prstGeom prst="rect">
            <a:avLst/>
          </a:prstGeom>
          <a:noFill/>
        </p:spPr>
        <p:txBody>
          <a:bodyPr wrap="none" rtlCol="0">
            <a:spAutoFit/>
          </a:bodyPr>
          <a:lstStyle/>
          <a:p>
            <a:r>
              <a:rPr lang="en-US"/>
              <a:t>politicians</a:t>
            </a:r>
          </a:p>
        </p:txBody>
      </p:sp>
      <p:cxnSp>
        <p:nvCxnSpPr>
          <p:cNvPr id="54" name="Straight Arrow Connector 53">
            <a:extLst>
              <a:ext uri="{FF2B5EF4-FFF2-40B4-BE49-F238E27FC236}">
                <a16:creationId xmlns:a16="http://schemas.microsoft.com/office/drawing/2014/main" id="{B75FF5A4-EF66-DD48-961B-D1DD27E1043E}"/>
              </a:ext>
            </a:extLst>
          </p:cNvPr>
          <p:cNvCxnSpPr>
            <a:cxnSpLocks/>
            <a:stCxn id="7170" idx="1"/>
          </p:cNvCxnSpPr>
          <p:nvPr/>
        </p:nvCxnSpPr>
        <p:spPr>
          <a:xfrm flipH="1">
            <a:off x="6496594" y="4324276"/>
            <a:ext cx="2266475" cy="8401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CD1C954F-9177-C948-8AE6-D5333F23CC7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72425" y="5315569"/>
            <a:ext cx="1057410" cy="1057410"/>
          </a:xfrm>
          <a:prstGeom prst="rect">
            <a:avLst/>
          </a:prstGeom>
        </p:spPr>
      </p:pic>
      <p:pic>
        <p:nvPicPr>
          <p:cNvPr id="59" name="Picture 58">
            <a:extLst>
              <a:ext uri="{FF2B5EF4-FFF2-40B4-BE49-F238E27FC236}">
                <a16:creationId xmlns:a16="http://schemas.microsoft.com/office/drawing/2014/main" id="{9A6DF10E-4CD9-8C4C-A21D-B38283F54B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8317" y="5551262"/>
            <a:ext cx="1057410" cy="1057410"/>
          </a:xfrm>
          <a:prstGeom prst="rect">
            <a:avLst/>
          </a:prstGeom>
        </p:spPr>
      </p:pic>
      <p:pic>
        <p:nvPicPr>
          <p:cNvPr id="60" name="Picture 59">
            <a:extLst>
              <a:ext uri="{FF2B5EF4-FFF2-40B4-BE49-F238E27FC236}">
                <a16:creationId xmlns:a16="http://schemas.microsoft.com/office/drawing/2014/main" id="{24ADD908-A5A4-9B4F-9FA4-9167F1596B0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2917" y="5298940"/>
            <a:ext cx="1057410" cy="1057410"/>
          </a:xfrm>
          <a:prstGeom prst="rect">
            <a:avLst/>
          </a:prstGeom>
        </p:spPr>
      </p:pic>
      <p:cxnSp>
        <p:nvCxnSpPr>
          <p:cNvPr id="61" name="Straight Arrow Connector 60">
            <a:extLst>
              <a:ext uri="{FF2B5EF4-FFF2-40B4-BE49-F238E27FC236}">
                <a16:creationId xmlns:a16="http://schemas.microsoft.com/office/drawing/2014/main" id="{413392B1-A0FB-F544-9E1B-ADBF2CA0A38C}"/>
              </a:ext>
            </a:extLst>
          </p:cNvPr>
          <p:cNvCxnSpPr>
            <a:cxnSpLocks/>
          </p:cNvCxnSpPr>
          <p:nvPr/>
        </p:nvCxnSpPr>
        <p:spPr>
          <a:xfrm flipH="1">
            <a:off x="6496594" y="5539505"/>
            <a:ext cx="1634196" cy="1175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874B646D-289E-144D-B98C-87E32BD973CD}"/>
              </a:ext>
            </a:extLst>
          </p:cNvPr>
          <p:cNvSpPr txBox="1"/>
          <p:nvPr/>
        </p:nvSpPr>
        <p:spPr>
          <a:xfrm>
            <a:off x="10244998" y="5630641"/>
            <a:ext cx="700833" cy="646331"/>
          </a:xfrm>
          <a:prstGeom prst="rect">
            <a:avLst/>
          </a:prstGeom>
          <a:noFill/>
        </p:spPr>
        <p:txBody>
          <a:bodyPr wrap="none" rtlCol="0">
            <a:spAutoFit/>
          </a:bodyPr>
          <a:lstStyle/>
          <a:p>
            <a:pPr algn="ctr"/>
            <a:r>
              <a:rPr lang="en-US"/>
              <a:t>other</a:t>
            </a:r>
          </a:p>
          <a:p>
            <a:pPr algn="ctr"/>
            <a:r>
              <a:rPr lang="en-US"/>
              <a:t>users</a:t>
            </a:r>
          </a:p>
        </p:txBody>
      </p:sp>
    </p:spTree>
    <p:extLst>
      <p:ext uri="{BB962C8B-B14F-4D97-AF65-F5344CB8AC3E}">
        <p14:creationId xmlns:p14="http://schemas.microsoft.com/office/powerpoint/2010/main" val="328794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8FB993-48D0-674B-8652-49B789E0FCD2}"/>
              </a:ext>
            </a:extLst>
          </p:cNvPr>
          <p:cNvSpPr>
            <a:spLocks noGrp="1"/>
          </p:cNvSpPr>
          <p:nvPr>
            <p:ph type="title"/>
          </p:nvPr>
        </p:nvSpPr>
        <p:spPr/>
        <p:txBody>
          <a:bodyPr/>
          <a:lstStyle/>
          <a:p>
            <a:r>
              <a:rPr lang="en-US"/>
              <a:t>We can combat source hacking</a:t>
            </a:r>
          </a:p>
        </p:txBody>
      </p:sp>
      <p:sp>
        <p:nvSpPr>
          <p:cNvPr id="3" name="Content Placeholder 2">
            <a:extLst>
              <a:ext uri="{FF2B5EF4-FFF2-40B4-BE49-F238E27FC236}">
                <a16:creationId xmlns:a16="http://schemas.microsoft.com/office/drawing/2014/main" id="{AD290D40-18BD-554A-99C2-E64EDE26CADF}"/>
              </a:ext>
            </a:extLst>
          </p:cNvPr>
          <p:cNvSpPr>
            <a:spLocks noGrp="1"/>
          </p:cNvSpPr>
          <p:nvPr>
            <p:ph sz="half" idx="1"/>
          </p:nvPr>
        </p:nvSpPr>
        <p:spPr/>
        <p:txBody>
          <a:bodyPr>
            <a:normAutofit fontScale="92500" lnSpcReduction="10000"/>
          </a:bodyPr>
          <a:lstStyle/>
          <a:p>
            <a:r>
              <a:rPr lang="en-US"/>
              <a:t>greater attention to coordination across platforms is the most productive way to guard against these methods</a:t>
            </a:r>
          </a:p>
          <a:p>
            <a:r>
              <a:rPr lang="en-US"/>
              <a:t>attention to data craft allows us to debunk these items</a:t>
            </a:r>
          </a:p>
          <a:p>
            <a:r>
              <a:rPr lang="en-US"/>
              <a:t>we must continue to study these tactics or they will continue to evolve</a:t>
            </a:r>
          </a:p>
          <a:p>
            <a:r>
              <a:rPr lang="en-US"/>
              <a:t>avoid terms like “trending” or “trolling” because they are imprecise</a:t>
            </a:r>
          </a:p>
        </p:txBody>
      </p:sp>
      <p:sp>
        <p:nvSpPr>
          <p:cNvPr id="7" name="Content Placeholder 6">
            <a:extLst>
              <a:ext uri="{FF2B5EF4-FFF2-40B4-BE49-F238E27FC236}">
                <a16:creationId xmlns:a16="http://schemas.microsoft.com/office/drawing/2014/main" id="{D3C84391-C279-5541-962C-D79EBB9E759C}"/>
              </a:ext>
            </a:extLst>
          </p:cNvPr>
          <p:cNvSpPr>
            <a:spLocks noGrp="1"/>
          </p:cNvSpPr>
          <p:nvPr>
            <p:ph sz="half" idx="2"/>
          </p:nvPr>
        </p:nvSpPr>
        <p:spPr/>
        <p:txBody>
          <a:bodyPr>
            <a:normAutofit fontScale="92500" lnSpcReduction="10000"/>
          </a:bodyPr>
          <a:lstStyle/>
          <a:p>
            <a:r>
              <a:rPr lang="en-US"/>
              <a:t>evidence collages and leaks should be treated with utmost suspicion</a:t>
            </a:r>
          </a:p>
          <a:p>
            <a:r>
              <a:rPr lang="en-US"/>
              <a:t>be aware, however, that manipulators know they are being watched and may engineer the researcher as well</a:t>
            </a:r>
          </a:p>
          <a:p>
            <a:endParaRPr lang="en-US"/>
          </a:p>
          <a:p>
            <a:endParaRPr lang="en-US"/>
          </a:p>
          <a:p>
            <a:endParaRPr lang="en-US"/>
          </a:p>
        </p:txBody>
      </p:sp>
      <p:sp>
        <p:nvSpPr>
          <p:cNvPr id="4" name="Slide Number Placeholder 3">
            <a:extLst>
              <a:ext uri="{FF2B5EF4-FFF2-40B4-BE49-F238E27FC236}">
                <a16:creationId xmlns:a16="http://schemas.microsoft.com/office/drawing/2014/main" id="{88D52080-5E16-EB47-8DA0-CC0A3D99E91D}"/>
              </a:ext>
            </a:extLst>
          </p:cNvPr>
          <p:cNvSpPr>
            <a:spLocks noGrp="1"/>
          </p:cNvSpPr>
          <p:nvPr>
            <p:ph type="sldNum" sz="quarter" idx="12"/>
          </p:nvPr>
        </p:nvSpPr>
        <p:spPr/>
        <p:txBody>
          <a:bodyPr/>
          <a:lstStyle/>
          <a:p>
            <a:fld id="{EDE91985-A632-1D4D-B6FC-C086B0CD5C3C}" type="slidenum">
              <a:rPr lang="en-US" smtClean="0"/>
              <a:t>39</a:t>
            </a:fld>
            <a:endParaRPr lang="en-US"/>
          </a:p>
        </p:txBody>
      </p:sp>
    </p:spTree>
    <p:extLst>
      <p:ext uri="{BB962C8B-B14F-4D97-AF65-F5344CB8AC3E}">
        <p14:creationId xmlns:p14="http://schemas.microsoft.com/office/powerpoint/2010/main" val="572692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221EB-0704-C342-84FF-9D2488AD19F9}"/>
              </a:ext>
            </a:extLst>
          </p:cNvPr>
          <p:cNvSpPr>
            <a:spLocks noGrp="1"/>
          </p:cNvSpPr>
          <p:nvPr>
            <p:ph type="title"/>
          </p:nvPr>
        </p:nvSpPr>
        <p:spPr/>
        <p:txBody>
          <a:bodyPr/>
          <a:lstStyle/>
          <a:p>
            <a:r>
              <a:rPr lang="en-US"/>
              <a:t>What is Source Hacking?</a:t>
            </a:r>
          </a:p>
        </p:txBody>
      </p:sp>
      <p:sp>
        <p:nvSpPr>
          <p:cNvPr id="4" name="Slide Number Placeholder 3">
            <a:extLst>
              <a:ext uri="{FF2B5EF4-FFF2-40B4-BE49-F238E27FC236}">
                <a16:creationId xmlns:a16="http://schemas.microsoft.com/office/drawing/2014/main" id="{9C71597C-FFBD-834F-B735-7A9B8FF423FE}"/>
              </a:ext>
            </a:extLst>
          </p:cNvPr>
          <p:cNvSpPr>
            <a:spLocks noGrp="1"/>
          </p:cNvSpPr>
          <p:nvPr>
            <p:ph type="sldNum" sz="quarter" idx="12"/>
          </p:nvPr>
        </p:nvSpPr>
        <p:spPr/>
        <p:txBody>
          <a:bodyPr/>
          <a:lstStyle/>
          <a:p>
            <a:fld id="{EDE91985-A632-1D4D-B6FC-C086B0CD5C3C}" type="slidenum">
              <a:rPr lang="en-US" smtClean="0"/>
              <a:t>4</a:t>
            </a:fld>
            <a:endParaRPr lang="en-US"/>
          </a:p>
        </p:txBody>
      </p:sp>
      <p:sp>
        <p:nvSpPr>
          <p:cNvPr id="7" name="Rectangle 6">
            <a:extLst>
              <a:ext uri="{FF2B5EF4-FFF2-40B4-BE49-F238E27FC236}">
                <a16:creationId xmlns:a16="http://schemas.microsoft.com/office/drawing/2014/main" id="{5BE0E35F-5330-6248-9AD8-09326B6C8FA4}"/>
              </a:ext>
            </a:extLst>
          </p:cNvPr>
          <p:cNvSpPr/>
          <p:nvPr/>
        </p:nvSpPr>
        <p:spPr>
          <a:xfrm>
            <a:off x="2554154" y="2397948"/>
            <a:ext cx="7083692" cy="2062103"/>
          </a:xfrm>
          <a:prstGeom prst="rect">
            <a:avLst/>
          </a:prstGeom>
        </p:spPr>
        <p:txBody>
          <a:bodyPr wrap="square">
            <a:spAutoFit/>
          </a:bodyPr>
          <a:lstStyle/>
          <a:p>
            <a:r>
              <a:rPr lang="en-US" sz="3200">
                <a:latin typeface="Century Schoolbook" panose="02040604050505020304" pitchFamily="18" charset="0"/>
              </a:rPr>
              <a:t>“a set of techniques for hiding the sources of problematic information in order to permit its circulation in mainstream media”</a:t>
            </a:r>
          </a:p>
        </p:txBody>
      </p:sp>
    </p:spTree>
    <p:extLst>
      <p:ext uri="{BB962C8B-B14F-4D97-AF65-F5344CB8AC3E}">
        <p14:creationId xmlns:p14="http://schemas.microsoft.com/office/powerpoint/2010/main" val="1936471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DE55-D84C-D74A-988D-288DEA81E796}"/>
              </a:ext>
            </a:extLst>
          </p:cNvPr>
          <p:cNvSpPr>
            <a:spLocks noGrp="1"/>
          </p:cNvSpPr>
          <p:nvPr>
            <p:ph type="title"/>
          </p:nvPr>
        </p:nvSpPr>
        <p:spPr/>
        <p:txBody>
          <a:bodyPr/>
          <a:lstStyle/>
          <a:p>
            <a:r>
              <a:rPr lang="en-US"/>
              <a:t>Social media has vulnerabilities</a:t>
            </a:r>
          </a:p>
        </p:txBody>
      </p:sp>
      <p:sp>
        <p:nvSpPr>
          <p:cNvPr id="3" name="Content Placeholder 2">
            <a:extLst>
              <a:ext uri="{FF2B5EF4-FFF2-40B4-BE49-F238E27FC236}">
                <a16:creationId xmlns:a16="http://schemas.microsoft.com/office/drawing/2014/main" id="{ED6AEE7B-6C61-EF48-987C-DEA6B96347A0}"/>
              </a:ext>
            </a:extLst>
          </p:cNvPr>
          <p:cNvSpPr>
            <a:spLocks noGrp="1"/>
          </p:cNvSpPr>
          <p:nvPr>
            <p:ph sz="half" idx="1"/>
          </p:nvPr>
        </p:nvSpPr>
        <p:spPr/>
        <p:txBody>
          <a:bodyPr>
            <a:normAutofit fontScale="92500" lnSpcReduction="20000"/>
          </a:bodyPr>
          <a:lstStyle/>
          <a:p>
            <a:r>
              <a:rPr lang="en-US" dirty="0"/>
              <a:t>social media has united people toward common causes</a:t>
            </a:r>
          </a:p>
          <a:p>
            <a:r>
              <a:rPr lang="en-US" dirty="0"/>
              <a:t>it has produced positive change in societies</a:t>
            </a:r>
          </a:p>
          <a:p>
            <a:r>
              <a:rPr lang="en-US" dirty="0"/>
              <a:t>there are many cracks in the wall of social media, and we need stronger supports:</a:t>
            </a:r>
          </a:p>
          <a:p>
            <a:pPr lvl="1"/>
            <a:r>
              <a:rPr lang="en-US" dirty="0"/>
              <a:t>culturally</a:t>
            </a:r>
          </a:p>
          <a:p>
            <a:pPr lvl="1"/>
            <a:r>
              <a:rPr lang="en-US" dirty="0"/>
              <a:t>technologically</a:t>
            </a:r>
          </a:p>
          <a:p>
            <a:pPr lvl="1"/>
            <a:r>
              <a:rPr lang="en-US" dirty="0"/>
              <a:t>legally</a:t>
            </a:r>
          </a:p>
          <a:p>
            <a:r>
              <a:rPr lang="en-US" dirty="0"/>
              <a:t>media manipulators are taking advantage of these weaknesses to fight information wars</a:t>
            </a:r>
          </a:p>
          <a:p>
            <a:endParaRPr lang="en-US" dirty="0"/>
          </a:p>
        </p:txBody>
      </p:sp>
      <p:sp>
        <p:nvSpPr>
          <p:cNvPr id="5" name="Slide Number Placeholder 4">
            <a:extLst>
              <a:ext uri="{FF2B5EF4-FFF2-40B4-BE49-F238E27FC236}">
                <a16:creationId xmlns:a16="http://schemas.microsoft.com/office/drawing/2014/main" id="{E6FAA916-1F05-2141-B3C3-DD9DD6823F96}"/>
              </a:ext>
            </a:extLst>
          </p:cNvPr>
          <p:cNvSpPr>
            <a:spLocks noGrp="1"/>
          </p:cNvSpPr>
          <p:nvPr>
            <p:ph type="sldNum" sz="quarter" idx="12"/>
          </p:nvPr>
        </p:nvSpPr>
        <p:spPr/>
        <p:txBody>
          <a:bodyPr/>
          <a:lstStyle/>
          <a:p>
            <a:fld id="{EDE91985-A632-1D4D-B6FC-C086B0CD5C3C}" type="slidenum">
              <a:rPr lang="en-US" smtClean="0"/>
              <a:t>40</a:t>
            </a:fld>
            <a:endParaRPr lang="en-US"/>
          </a:p>
        </p:txBody>
      </p:sp>
      <p:pic>
        <p:nvPicPr>
          <p:cNvPr id="6" name="Picture 5">
            <a:extLst>
              <a:ext uri="{FF2B5EF4-FFF2-40B4-BE49-F238E27FC236}">
                <a16:creationId xmlns:a16="http://schemas.microsoft.com/office/drawing/2014/main" id="{F1F440B2-2042-5548-BEE9-D5037C77B2C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8862" y="1553919"/>
            <a:ext cx="2839287" cy="4358306"/>
          </a:xfrm>
          <a:prstGeom prst="rect">
            <a:avLst/>
          </a:prstGeom>
        </p:spPr>
      </p:pic>
    </p:spTree>
    <p:extLst>
      <p:ext uri="{BB962C8B-B14F-4D97-AF65-F5344CB8AC3E}">
        <p14:creationId xmlns:p14="http://schemas.microsoft.com/office/powerpoint/2010/main" val="46169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E184540-A4CC-0B45-BC88-389E812F4FAC}"/>
              </a:ext>
            </a:extLst>
          </p:cNvPr>
          <p:cNvSpPr>
            <a:spLocks noGrp="1"/>
          </p:cNvSpPr>
          <p:nvPr>
            <p:ph type="title"/>
          </p:nvPr>
        </p:nvSpPr>
        <p:spPr/>
        <p:txBody>
          <a:bodyPr/>
          <a:lstStyle/>
          <a:p>
            <a:r>
              <a:rPr lang="en-US"/>
              <a:t>Backup Slides</a:t>
            </a:r>
          </a:p>
        </p:txBody>
      </p:sp>
      <p:sp>
        <p:nvSpPr>
          <p:cNvPr id="7" name="Text Placeholder 6">
            <a:extLst>
              <a:ext uri="{FF2B5EF4-FFF2-40B4-BE49-F238E27FC236}">
                <a16:creationId xmlns:a16="http://schemas.microsoft.com/office/drawing/2014/main" id="{FB14DF40-CC78-FF44-84B0-027F1B0C7F43}"/>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853F3685-6E3A-B346-A654-D34677A56101}"/>
              </a:ext>
            </a:extLst>
          </p:cNvPr>
          <p:cNvSpPr>
            <a:spLocks noGrp="1"/>
          </p:cNvSpPr>
          <p:nvPr>
            <p:ph type="sldNum" sz="quarter" idx="12"/>
          </p:nvPr>
        </p:nvSpPr>
        <p:spPr/>
        <p:txBody>
          <a:bodyPr/>
          <a:lstStyle/>
          <a:p>
            <a:fld id="{EDE91985-A632-1D4D-B6FC-C086B0CD5C3C}" type="slidenum">
              <a:rPr lang="en-US" smtClean="0"/>
              <a:t>41</a:t>
            </a:fld>
            <a:endParaRPr lang="en-US"/>
          </a:p>
        </p:txBody>
      </p:sp>
    </p:spTree>
    <p:extLst>
      <p:ext uri="{BB962C8B-B14F-4D97-AF65-F5344CB8AC3E}">
        <p14:creationId xmlns:p14="http://schemas.microsoft.com/office/powerpoint/2010/main" val="1298946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96617-AF39-0B41-BA0A-C84A57C6BDFD}"/>
              </a:ext>
            </a:extLst>
          </p:cNvPr>
          <p:cNvSpPr>
            <a:spLocks noGrp="1"/>
          </p:cNvSpPr>
          <p:nvPr>
            <p:ph type="title"/>
          </p:nvPr>
        </p:nvSpPr>
        <p:spPr/>
        <p:txBody>
          <a:bodyPr>
            <a:normAutofit fontScale="90000"/>
          </a:bodyPr>
          <a:lstStyle/>
          <a:p>
            <a:r>
              <a:rPr lang="en-US"/>
              <a:t>Information manipulators use data craft to successfully work around existing protection systems</a:t>
            </a:r>
          </a:p>
        </p:txBody>
      </p:sp>
      <p:sp>
        <p:nvSpPr>
          <p:cNvPr id="3" name="Slide Number Placeholder 2">
            <a:extLst>
              <a:ext uri="{FF2B5EF4-FFF2-40B4-BE49-F238E27FC236}">
                <a16:creationId xmlns:a16="http://schemas.microsoft.com/office/drawing/2014/main" id="{AB62A292-A040-C743-B832-11FEB6B5AC49}"/>
              </a:ext>
            </a:extLst>
          </p:cNvPr>
          <p:cNvSpPr>
            <a:spLocks noGrp="1"/>
          </p:cNvSpPr>
          <p:nvPr>
            <p:ph type="sldNum" sz="quarter" idx="12"/>
          </p:nvPr>
        </p:nvSpPr>
        <p:spPr/>
        <p:txBody>
          <a:bodyPr/>
          <a:lstStyle/>
          <a:p>
            <a:fld id="{EDE91985-A632-1D4D-B6FC-C086B0CD5C3C}" type="slidenum">
              <a:rPr lang="en-US" smtClean="0"/>
              <a:t>42</a:t>
            </a:fld>
            <a:endParaRPr lang="en-US"/>
          </a:p>
        </p:txBody>
      </p:sp>
      <p:sp>
        <p:nvSpPr>
          <p:cNvPr id="4" name="TextBox 3">
            <a:extLst>
              <a:ext uri="{FF2B5EF4-FFF2-40B4-BE49-F238E27FC236}">
                <a16:creationId xmlns:a16="http://schemas.microsoft.com/office/drawing/2014/main" id="{6112E887-39F7-9B45-BC9A-2A4EC7CDC04E}"/>
              </a:ext>
            </a:extLst>
          </p:cNvPr>
          <p:cNvSpPr txBox="1"/>
          <p:nvPr/>
        </p:nvSpPr>
        <p:spPr>
          <a:xfrm>
            <a:off x="1199988" y="6016892"/>
            <a:ext cx="1657313" cy="369332"/>
          </a:xfrm>
          <a:prstGeom prst="rect">
            <a:avLst/>
          </a:prstGeom>
          <a:noFill/>
        </p:spPr>
        <p:txBody>
          <a:bodyPr wrap="none" rtlCol="0">
            <a:spAutoFit/>
          </a:bodyPr>
          <a:lstStyle/>
          <a:p>
            <a:r>
              <a:rPr lang="en-US"/>
              <a:t>Spam detection</a:t>
            </a:r>
          </a:p>
        </p:txBody>
      </p:sp>
      <p:pic>
        <p:nvPicPr>
          <p:cNvPr id="5" name="Picture 4">
            <a:extLst>
              <a:ext uri="{FF2B5EF4-FFF2-40B4-BE49-F238E27FC236}">
                <a16:creationId xmlns:a16="http://schemas.microsoft.com/office/drawing/2014/main" id="{4CFEB941-BB4A-8646-818C-41B0C9F7DE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41342" y="2721678"/>
            <a:ext cx="1574606" cy="1574606"/>
          </a:xfrm>
          <a:prstGeom prst="rect">
            <a:avLst/>
          </a:prstGeom>
        </p:spPr>
      </p:pic>
      <p:sp>
        <p:nvSpPr>
          <p:cNvPr id="7" name="TextBox 6">
            <a:extLst>
              <a:ext uri="{FF2B5EF4-FFF2-40B4-BE49-F238E27FC236}">
                <a16:creationId xmlns:a16="http://schemas.microsoft.com/office/drawing/2014/main" id="{263A37EE-218A-8D4F-8E2F-D19D82C7DADA}"/>
              </a:ext>
            </a:extLst>
          </p:cNvPr>
          <p:cNvSpPr txBox="1"/>
          <p:nvPr/>
        </p:nvSpPr>
        <p:spPr>
          <a:xfrm>
            <a:off x="4193096" y="6016892"/>
            <a:ext cx="2694007" cy="369332"/>
          </a:xfrm>
          <a:prstGeom prst="rect">
            <a:avLst/>
          </a:prstGeom>
          <a:noFill/>
        </p:spPr>
        <p:txBody>
          <a:bodyPr wrap="none" rtlCol="0">
            <a:spAutoFit/>
          </a:bodyPr>
          <a:lstStyle/>
          <a:p>
            <a:r>
              <a:rPr lang="en-US"/>
              <a:t>Platforms’ terms of service</a:t>
            </a:r>
          </a:p>
        </p:txBody>
      </p:sp>
      <p:pic>
        <p:nvPicPr>
          <p:cNvPr id="8" name="Picture 7">
            <a:extLst>
              <a:ext uri="{FF2B5EF4-FFF2-40B4-BE49-F238E27FC236}">
                <a16:creationId xmlns:a16="http://schemas.microsoft.com/office/drawing/2014/main" id="{BC79B4D1-1841-DA48-A3EA-4E6EB2D708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2158" y="1281080"/>
            <a:ext cx="4244115" cy="4735812"/>
          </a:xfrm>
          <a:prstGeom prst="rect">
            <a:avLst/>
          </a:prstGeom>
        </p:spPr>
      </p:pic>
      <p:sp>
        <p:nvSpPr>
          <p:cNvPr id="9" name="TextBox 8">
            <a:extLst>
              <a:ext uri="{FF2B5EF4-FFF2-40B4-BE49-F238E27FC236}">
                <a16:creationId xmlns:a16="http://schemas.microsoft.com/office/drawing/2014/main" id="{781CDADD-671B-ED4C-8D10-1F079244DEFB}"/>
              </a:ext>
            </a:extLst>
          </p:cNvPr>
          <p:cNvSpPr txBox="1"/>
          <p:nvPr/>
        </p:nvSpPr>
        <p:spPr>
          <a:xfrm>
            <a:off x="8123247" y="6016892"/>
            <a:ext cx="3321935" cy="369332"/>
          </a:xfrm>
          <a:prstGeom prst="rect">
            <a:avLst/>
          </a:prstGeom>
          <a:noFill/>
        </p:spPr>
        <p:txBody>
          <a:bodyPr wrap="none" rtlCol="0">
            <a:spAutoFit/>
          </a:bodyPr>
          <a:lstStyle/>
          <a:p>
            <a:r>
              <a:rPr lang="en-US"/>
              <a:t>Platforms’ Trust and Safety Teams</a:t>
            </a:r>
          </a:p>
        </p:txBody>
      </p:sp>
      <p:pic>
        <p:nvPicPr>
          <p:cNvPr id="10" name="Picture 9">
            <a:extLst>
              <a:ext uri="{FF2B5EF4-FFF2-40B4-BE49-F238E27FC236}">
                <a16:creationId xmlns:a16="http://schemas.microsoft.com/office/drawing/2014/main" id="{16769E0B-BE0D-DC4C-BDEC-19BAD8E542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18043" y="1281080"/>
            <a:ext cx="4244115" cy="4735812"/>
          </a:xfrm>
          <a:prstGeom prst="rect">
            <a:avLst/>
          </a:prstGeom>
        </p:spPr>
      </p:pic>
    </p:spTree>
    <p:extLst>
      <p:ext uri="{BB962C8B-B14F-4D97-AF65-F5344CB8AC3E}">
        <p14:creationId xmlns:p14="http://schemas.microsoft.com/office/powerpoint/2010/main" val="603708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540D119-AB26-8B4E-83AD-917487AC25B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4933" y="1369349"/>
            <a:ext cx="923625" cy="1211508"/>
          </a:xfrm>
          <a:prstGeom prst="rect">
            <a:avLst/>
          </a:prstGeom>
        </p:spPr>
      </p:pic>
      <p:pic>
        <p:nvPicPr>
          <p:cNvPr id="25" name="Picture 24">
            <a:extLst>
              <a:ext uri="{FF2B5EF4-FFF2-40B4-BE49-F238E27FC236}">
                <a16:creationId xmlns:a16="http://schemas.microsoft.com/office/drawing/2014/main" id="{872BE1C9-DCE8-934A-9AE5-27CDBF0DF3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92216" y="1690688"/>
            <a:ext cx="1255333" cy="1343671"/>
          </a:xfrm>
          <a:prstGeom prst="rect">
            <a:avLst/>
          </a:prstGeom>
        </p:spPr>
      </p:pic>
      <p:sp>
        <p:nvSpPr>
          <p:cNvPr id="2" name="Title 1">
            <a:extLst>
              <a:ext uri="{FF2B5EF4-FFF2-40B4-BE49-F238E27FC236}">
                <a16:creationId xmlns:a16="http://schemas.microsoft.com/office/drawing/2014/main" id="{4E0E3A8C-B925-A944-9A71-5DE6A096BBE6}"/>
              </a:ext>
            </a:extLst>
          </p:cNvPr>
          <p:cNvSpPr>
            <a:spLocks noGrp="1"/>
          </p:cNvSpPr>
          <p:nvPr>
            <p:ph type="title"/>
          </p:nvPr>
        </p:nvSpPr>
        <p:spPr>
          <a:xfrm>
            <a:off x="838200" y="365125"/>
            <a:ext cx="6496156" cy="1325563"/>
          </a:xfrm>
        </p:spPr>
        <p:txBody>
          <a:bodyPr/>
          <a:lstStyle/>
          <a:p>
            <a:r>
              <a:rPr lang="en-US"/>
              <a:t>Subjects in “Jobs Not Mobs” viral slogan</a:t>
            </a:r>
          </a:p>
        </p:txBody>
      </p:sp>
      <p:sp>
        <p:nvSpPr>
          <p:cNvPr id="4" name="Slide Number Placeholder 3">
            <a:extLst>
              <a:ext uri="{FF2B5EF4-FFF2-40B4-BE49-F238E27FC236}">
                <a16:creationId xmlns:a16="http://schemas.microsoft.com/office/drawing/2014/main" id="{615513DC-9522-3142-85A8-70D88E0937B3}"/>
              </a:ext>
            </a:extLst>
          </p:cNvPr>
          <p:cNvSpPr>
            <a:spLocks noGrp="1"/>
          </p:cNvSpPr>
          <p:nvPr>
            <p:ph type="sldNum" sz="quarter" idx="12"/>
          </p:nvPr>
        </p:nvSpPr>
        <p:spPr/>
        <p:txBody>
          <a:bodyPr/>
          <a:lstStyle/>
          <a:p>
            <a:fld id="{EDE91985-A632-1D4D-B6FC-C086B0CD5C3C}" type="slidenum">
              <a:rPr lang="en-US" smtClean="0"/>
              <a:t>43</a:t>
            </a:fld>
            <a:endParaRPr lang="en-US"/>
          </a:p>
        </p:txBody>
      </p:sp>
      <p:pic>
        <p:nvPicPr>
          <p:cNvPr id="7" name="Picture 6">
            <a:extLst>
              <a:ext uri="{FF2B5EF4-FFF2-40B4-BE49-F238E27FC236}">
                <a16:creationId xmlns:a16="http://schemas.microsoft.com/office/drawing/2014/main" id="{E9ED4E8F-EB2E-F04E-9139-29A51714D4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7959" y="3558517"/>
            <a:ext cx="1731029" cy="1038617"/>
          </a:xfrm>
          <a:prstGeom prst="rect">
            <a:avLst/>
          </a:prstGeom>
        </p:spPr>
      </p:pic>
      <p:sp>
        <p:nvSpPr>
          <p:cNvPr id="8" name="TextBox 7">
            <a:extLst>
              <a:ext uri="{FF2B5EF4-FFF2-40B4-BE49-F238E27FC236}">
                <a16:creationId xmlns:a16="http://schemas.microsoft.com/office/drawing/2014/main" id="{88D8C4FD-0DC6-6D4D-8A97-C88C1DBD5CDA}"/>
              </a:ext>
            </a:extLst>
          </p:cNvPr>
          <p:cNvSpPr txBox="1"/>
          <p:nvPr/>
        </p:nvSpPr>
        <p:spPr>
          <a:xfrm>
            <a:off x="1091520" y="4620143"/>
            <a:ext cx="1291187" cy="646331"/>
          </a:xfrm>
          <a:prstGeom prst="rect">
            <a:avLst/>
          </a:prstGeom>
          <a:noFill/>
        </p:spPr>
        <p:txBody>
          <a:bodyPr wrap="none" rtlCol="0">
            <a:spAutoFit/>
          </a:bodyPr>
          <a:lstStyle/>
          <a:p>
            <a:pPr algn="ctr"/>
            <a:r>
              <a:rPr lang="en-US"/>
              <a:t>Left-leaning</a:t>
            </a:r>
          </a:p>
          <a:p>
            <a:pPr algn="ctr"/>
            <a:r>
              <a:rPr lang="en-US"/>
              <a:t>activists</a:t>
            </a:r>
          </a:p>
        </p:txBody>
      </p:sp>
      <p:sp>
        <p:nvSpPr>
          <p:cNvPr id="9" name="TextBox 8">
            <a:extLst>
              <a:ext uri="{FF2B5EF4-FFF2-40B4-BE49-F238E27FC236}">
                <a16:creationId xmlns:a16="http://schemas.microsoft.com/office/drawing/2014/main" id="{544EBABF-74D8-524F-92AB-9EC1D3F732E9}"/>
              </a:ext>
            </a:extLst>
          </p:cNvPr>
          <p:cNvSpPr txBox="1"/>
          <p:nvPr/>
        </p:nvSpPr>
        <p:spPr>
          <a:xfrm>
            <a:off x="1327112" y="5199524"/>
            <a:ext cx="900183" cy="369332"/>
          </a:xfrm>
          <a:prstGeom prst="rect">
            <a:avLst/>
          </a:prstGeom>
          <a:noFill/>
        </p:spPr>
        <p:txBody>
          <a:bodyPr wrap="none" rtlCol="0">
            <a:spAutoFit/>
          </a:bodyPr>
          <a:lstStyle/>
          <a:p>
            <a:r>
              <a:rPr lang="en-US" b="1">
                <a:solidFill>
                  <a:srgbClr val="FF0000"/>
                </a:solidFill>
              </a:rPr>
              <a:t>(target)</a:t>
            </a:r>
          </a:p>
        </p:txBody>
      </p:sp>
      <p:pic>
        <p:nvPicPr>
          <p:cNvPr id="10" name="Picture 9">
            <a:extLst>
              <a:ext uri="{FF2B5EF4-FFF2-40B4-BE49-F238E27FC236}">
                <a16:creationId xmlns:a16="http://schemas.microsoft.com/office/drawing/2014/main" id="{F9B6A87C-5AB9-DF43-A040-35A870D314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7057" y="136525"/>
            <a:ext cx="951498" cy="951498"/>
          </a:xfrm>
          <a:prstGeom prst="rect">
            <a:avLst/>
          </a:prstGeom>
        </p:spPr>
      </p:pic>
      <p:sp>
        <p:nvSpPr>
          <p:cNvPr id="11" name="TextBox 10">
            <a:extLst>
              <a:ext uri="{FF2B5EF4-FFF2-40B4-BE49-F238E27FC236}">
                <a16:creationId xmlns:a16="http://schemas.microsoft.com/office/drawing/2014/main" id="{11EE804E-EBEC-2644-9444-6F080B0803AA}"/>
              </a:ext>
            </a:extLst>
          </p:cNvPr>
          <p:cNvSpPr txBox="1"/>
          <p:nvPr/>
        </p:nvSpPr>
        <p:spPr>
          <a:xfrm>
            <a:off x="7961675" y="984083"/>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12" name="Picture 11">
            <a:extLst>
              <a:ext uri="{FF2B5EF4-FFF2-40B4-BE49-F238E27FC236}">
                <a16:creationId xmlns:a16="http://schemas.microsoft.com/office/drawing/2014/main" id="{30D9E850-AD8F-9843-847C-155B77E9F062}"/>
              </a:ext>
            </a:extLst>
          </p:cNvPr>
          <p:cNvPicPr>
            <a:picLocks noChangeAspect="1"/>
          </p:cNvPicPr>
          <p:nvPr/>
        </p:nvPicPr>
        <p:blipFill>
          <a:blip r:embed="rId6"/>
          <a:stretch>
            <a:fillRect/>
          </a:stretch>
        </p:blipFill>
        <p:spPr>
          <a:xfrm>
            <a:off x="7857955" y="3476546"/>
            <a:ext cx="1587500" cy="596900"/>
          </a:xfrm>
          <a:prstGeom prst="rect">
            <a:avLst/>
          </a:prstGeom>
        </p:spPr>
      </p:pic>
      <p:sp>
        <p:nvSpPr>
          <p:cNvPr id="13" name="TextBox 12">
            <a:extLst>
              <a:ext uri="{FF2B5EF4-FFF2-40B4-BE49-F238E27FC236}">
                <a16:creationId xmlns:a16="http://schemas.microsoft.com/office/drawing/2014/main" id="{892A4347-2097-1243-8367-EDBB7EE20754}"/>
              </a:ext>
            </a:extLst>
          </p:cNvPr>
          <p:cNvSpPr txBox="1"/>
          <p:nvPr/>
        </p:nvSpPr>
        <p:spPr>
          <a:xfrm>
            <a:off x="7973292" y="4048726"/>
            <a:ext cx="1364476" cy="923330"/>
          </a:xfrm>
          <a:prstGeom prst="rect">
            <a:avLst/>
          </a:prstGeom>
          <a:noFill/>
        </p:spPr>
        <p:txBody>
          <a:bodyPr wrap="none" rtlCol="0">
            <a:spAutoFit/>
          </a:bodyPr>
          <a:lstStyle/>
          <a:p>
            <a:pPr algn="ctr"/>
            <a:r>
              <a:rPr lang="en-US"/>
              <a:t>Reddit</a:t>
            </a:r>
          </a:p>
          <a:p>
            <a:pPr algn="ctr"/>
            <a:r>
              <a:rPr lang="en-US"/>
              <a:t>Social Media</a:t>
            </a:r>
          </a:p>
          <a:p>
            <a:pPr algn="ctr"/>
            <a:r>
              <a:rPr lang="en-US"/>
              <a:t>Organization</a:t>
            </a:r>
          </a:p>
        </p:txBody>
      </p:sp>
      <p:pic>
        <p:nvPicPr>
          <p:cNvPr id="14" name="Picture 13">
            <a:extLst>
              <a:ext uri="{FF2B5EF4-FFF2-40B4-BE49-F238E27FC236}">
                <a16:creationId xmlns:a16="http://schemas.microsoft.com/office/drawing/2014/main" id="{66F763BC-11FD-8746-A0D8-6E2EBA9E1B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75744" y="1660203"/>
            <a:ext cx="1669711" cy="1113141"/>
          </a:xfrm>
          <a:prstGeom prst="rect">
            <a:avLst/>
          </a:prstGeom>
        </p:spPr>
      </p:pic>
      <p:sp>
        <p:nvSpPr>
          <p:cNvPr id="15" name="TextBox 14">
            <a:extLst>
              <a:ext uri="{FF2B5EF4-FFF2-40B4-BE49-F238E27FC236}">
                <a16:creationId xmlns:a16="http://schemas.microsoft.com/office/drawing/2014/main" id="{B6FCB1D6-6131-8646-B482-6F576EEA9A41}"/>
              </a:ext>
            </a:extLst>
          </p:cNvPr>
          <p:cNvSpPr txBox="1"/>
          <p:nvPr/>
        </p:nvSpPr>
        <p:spPr>
          <a:xfrm>
            <a:off x="7928361" y="2470256"/>
            <a:ext cx="1364476" cy="923330"/>
          </a:xfrm>
          <a:prstGeom prst="rect">
            <a:avLst/>
          </a:prstGeom>
          <a:noFill/>
        </p:spPr>
        <p:txBody>
          <a:bodyPr wrap="none" rtlCol="0">
            <a:spAutoFit/>
          </a:bodyPr>
          <a:lstStyle/>
          <a:p>
            <a:pPr algn="ctr"/>
            <a:r>
              <a:rPr lang="en-US"/>
              <a:t>Facebook</a:t>
            </a:r>
          </a:p>
          <a:p>
            <a:pPr algn="ctr"/>
            <a:r>
              <a:rPr lang="en-US"/>
              <a:t>Social Media</a:t>
            </a:r>
          </a:p>
          <a:p>
            <a:pPr algn="ctr"/>
            <a:r>
              <a:rPr lang="en-US"/>
              <a:t>Organization</a:t>
            </a:r>
          </a:p>
        </p:txBody>
      </p:sp>
      <p:pic>
        <p:nvPicPr>
          <p:cNvPr id="16" name="Picture 15">
            <a:extLst>
              <a:ext uri="{FF2B5EF4-FFF2-40B4-BE49-F238E27FC236}">
                <a16:creationId xmlns:a16="http://schemas.microsoft.com/office/drawing/2014/main" id="{1A86EEFC-0B5A-B540-8671-1592104D246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83670" y="1683639"/>
            <a:ext cx="1054197" cy="1058664"/>
          </a:xfrm>
          <a:prstGeom prst="rect">
            <a:avLst/>
          </a:prstGeom>
        </p:spPr>
      </p:pic>
      <p:sp>
        <p:nvSpPr>
          <p:cNvPr id="17" name="TextBox 16">
            <a:extLst>
              <a:ext uri="{FF2B5EF4-FFF2-40B4-BE49-F238E27FC236}">
                <a16:creationId xmlns:a16="http://schemas.microsoft.com/office/drawing/2014/main" id="{339355BF-2D07-B04B-A85E-B54D04AE64DA}"/>
              </a:ext>
            </a:extLst>
          </p:cNvPr>
          <p:cNvSpPr txBox="1"/>
          <p:nvPr/>
        </p:nvSpPr>
        <p:spPr>
          <a:xfrm>
            <a:off x="3357386" y="2813853"/>
            <a:ext cx="1306768" cy="369332"/>
          </a:xfrm>
          <a:prstGeom prst="rect">
            <a:avLst/>
          </a:prstGeom>
          <a:noFill/>
        </p:spPr>
        <p:txBody>
          <a:bodyPr wrap="none" rtlCol="0">
            <a:spAutoFit/>
          </a:bodyPr>
          <a:lstStyle/>
          <a:p>
            <a:r>
              <a:rPr lang="en-US"/>
              <a:t>Anti-fascists</a:t>
            </a:r>
          </a:p>
        </p:txBody>
      </p:sp>
      <p:sp>
        <p:nvSpPr>
          <p:cNvPr id="18" name="TextBox 17">
            <a:extLst>
              <a:ext uri="{FF2B5EF4-FFF2-40B4-BE49-F238E27FC236}">
                <a16:creationId xmlns:a16="http://schemas.microsoft.com/office/drawing/2014/main" id="{F613FFF3-EC42-AC45-B451-74F43111D387}"/>
              </a:ext>
            </a:extLst>
          </p:cNvPr>
          <p:cNvSpPr txBox="1"/>
          <p:nvPr/>
        </p:nvSpPr>
        <p:spPr>
          <a:xfrm>
            <a:off x="3560676" y="3131097"/>
            <a:ext cx="900183" cy="369332"/>
          </a:xfrm>
          <a:prstGeom prst="rect">
            <a:avLst/>
          </a:prstGeom>
          <a:noFill/>
        </p:spPr>
        <p:txBody>
          <a:bodyPr wrap="none" rtlCol="0">
            <a:spAutoFit/>
          </a:bodyPr>
          <a:lstStyle/>
          <a:p>
            <a:r>
              <a:rPr lang="en-US" b="1">
                <a:solidFill>
                  <a:srgbClr val="FF0000"/>
                </a:solidFill>
              </a:rPr>
              <a:t>(target)</a:t>
            </a:r>
          </a:p>
        </p:txBody>
      </p:sp>
      <p:sp>
        <p:nvSpPr>
          <p:cNvPr id="21" name="TextBox 20">
            <a:extLst>
              <a:ext uri="{FF2B5EF4-FFF2-40B4-BE49-F238E27FC236}">
                <a16:creationId xmlns:a16="http://schemas.microsoft.com/office/drawing/2014/main" id="{28CB5F4C-BB32-0D4A-ABDA-57693C35757B}"/>
              </a:ext>
            </a:extLst>
          </p:cNvPr>
          <p:cNvSpPr txBox="1"/>
          <p:nvPr/>
        </p:nvSpPr>
        <p:spPr>
          <a:xfrm>
            <a:off x="1353383" y="3129113"/>
            <a:ext cx="900183" cy="369332"/>
          </a:xfrm>
          <a:prstGeom prst="rect">
            <a:avLst/>
          </a:prstGeom>
          <a:noFill/>
        </p:spPr>
        <p:txBody>
          <a:bodyPr wrap="none" rtlCol="0">
            <a:spAutoFit/>
          </a:bodyPr>
          <a:lstStyle/>
          <a:p>
            <a:r>
              <a:rPr lang="en-US" b="1">
                <a:solidFill>
                  <a:srgbClr val="FF0000"/>
                </a:solidFill>
              </a:rPr>
              <a:t>(target)</a:t>
            </a:r>
          </a:p>
        </p:txBody>
      </p:sp>
      <p:pic>
        <p:nvPicPr>
          <p:cNvPr id="22" name="Picture 21">
            <a:extLst>
              <a:ext uri="{FF2B5EF4-FFF2-40B4-BE49-F238E27FC236}">
                <a16:creationId xmlns:a16="http://schemas.microsoft.com/office/drawing/2014/main" id="{5A77FE10-B4C1-5748-AB51-66C91EB7158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25360" y="4359922"/>
            <a:ext cx="1563555" cy="1980503"/>
          </a:xfrm>
          <a:prstGeom prst="rect">
            <a:avLst/>
          </a:prstGeom>
        </p:spPr>
      </p:pic>
      <p:sp>
        <p:nvSpPr>
          <p:cNvPr id="23" name="TextBox 22">
            <a:extLst>
              <a:ext uri="{FF2B5EF4-FFF2-40B4-BE49-F238E27FC236}">
                <a16:creationId xmlns:a16="http://schemas.microsoft.com/office/drawing/2014/main" id="{A2501723-67D0-DA49-B9B8-1F25AD8A8145}"/>
              </a:ext>
            </a:extLst>
          </p:cNvPr>
          <p:cNvSpPr txBox="1"/>
          <p:nvPr/>
        </p:nvSpPr>
        <p:spPr>
          <a:xfrm>
            <a:off x="5437289" y="6356350"/>
            <a:ext cx="1515287" cy="369332"/>
          </a:xfrm>
          <a:prstGeom prst="rect">
            <a:avLst/>
          </a:prstGeom>
          <a:noFill/>
        </p:spPr>
        <p:txBody>
          <a:bodyPr wrap="none" rtlCol="0">
            <a:spAutoFit/>
          </a:bodyPr>
          <a:lstStyle/>
          <a:p>
            <a:r>
              <a:rPr lang="en-US"/>
              <a:t>Donald Trump</a:t>
            </a:r>
          </a:p>
        </p:txBody>
      </p:sp>
      <p:pic>
        <p:nvPicPr>
          <p:cNvPr id="24" name="Picture 23">
            <a:extLst>
              <a:ext uri="{FF2B5EF4-FFF2-40B4-BE49-F238E27FC236}">
                <a16:creationId xmlns:a16="http://schemas.microsoft.com/office/drawing/2014/main" id="{66804C4E-8F0E-724C-9F9C-DE36EA0911C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01073" y="2542099"/>
            <a:ext cx="923625" cy="1113141"/>
          </a:xfrm>
          <a:prstGeom prst="rect">
            <a:avLst/>
          </a:prstGeom>
        </p:spPr>
      </p:pic>
      <p:sp>
        <p:nvSpPr>
          <p:cNvPr id="27" name="TextBox 26">
            <a:extLst>
              <a:ext uri="{FF2B5EF4-FFF2-40B4-BE49-F238E27FC236}">
                <a16:creationId xmlns:a16="http://schemas.microsoft.com/office/drawing/2014/main" id="{189088B5-A36D-5042-84CE-E95DC3E6340C}"/>
              </a:ext>
            </a:extLst>
          </p:cNvPr>
          <p:cNvSpPr txBox="1"/>
          <p:nvPr/>
        </p:nvSpPr>
        <p:spPr>
          <a:xfrm>
            <a:off x="5410815" y="3668964"/>
            <a:ext cx="1180516" cy="646331"/>
          </a:xfrm>
          <a:prstGeom prst="rect">
            <a:avLst/>
          </a:prstGeom>
          <a:noFill/>
        </p:spPr>
        <p:txBody>
          <a:bodyPr wrap="none" rtlCol="0">
            <a:spAutoFit/>
          </a:bodyPr>
          <a:lstStyle/>
          <a:p>
            <a:pPr algn="ctr"/>
            <a:r>
              <a:rPr lang="en-US"/>
              <a:t>Right-wing</a:t>
            </a:r>
          </a:p>
          <a:p>
            <a:pPr algn="ctr"/>
            <a:r>
              <a:rPr lang="en-US"/>
              <a:t>pundits</a:t>
            </a:r>
          </a:p>
        </p:txBody>
      </p:sp>
      <p:pic>
        <p:nvPicPr>
          <p:cNvPr id="28" name="Picture 27">
            <a:extLst>
              <a:ext uri="{FF2B5EF4-FFF2-40B4-BE49-F238E27FC236}">
                <a16:creationId xmlns:a16="http://schemas.microsoft.com/office/drawing/2014/main" id="{F1CB0598-6967-F548-ADDF-C809F253574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00061" y="1851221"/>
            <a:ext cx="2501853" cy="894413"/>
          </a:xfrm>
          <a:prstGeom prst="rect">
            <a:avLst/>
          </a:prstGeom>
        </p:spPr>
      </p:pic>
      <p:sp>
        <p:nvSpPr>
          <p:cNvPr id="29" name="TextBox 28">
            <a:extLst>
              <a:ext uri="{FF2B5EF4-FFF2-40B4-BE49-F238E27FC236}">
                <a16:creationId xmlns:a16="http://schemas.microsoft.com/office/drawing/2014/main" id="{6D757E45-5A21-FC44-9AC0-550B27BB6A93}"/>
              </a:ext>
            </a:extLst>
          </p:cNvPr>
          <p:cNvSpPr txBox="1"/>
          <p:nvPr/>
        </p:nvSpPr>
        <p:spPr>
          <a:xfrm>
            <a:off x="1305871" y="2793256"/>
            <a:ext cx="995209" cy="369332"/>
          </a:xfrm>
          <a:prstGeom prst="rect">
            <a:avLst/>
          </a:prstGeom>
          <a:noFill/>
        </p:spPr>
        <p:txBody>
          <a:bodyPr wrap="none" rtlCol="0">
            <a:spAutoFit/>
          </a:bodyPr>
          <a:lstStyle/>
          <a:p>
            <a:r>
              <a:rPr lang="en-US"/>
              <a:t>refugees</a:t>
            </a:r>
          </a:p>
        </p:txBody>
      </p:sp>
      <p:pic>
        <p:nvPicPr>
          <p:cNvPr id="30" name="Picture 29">
            <a:extLst>
              <a:ext uri="{FF2B5EF4-FFF2-40B4-BE49-F238E27FC236}">
                <a16:creationId xmlns:a16="http://schemas.microsoft.com/office/drawing/2014/main" id="{5BA81D23-BC63-1345-A866-5ADF65C50B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79547" y="3558517"/>
            <a:ext cx="1584607" cy="1055015"/>
          </a:xfrm>
          <a:prstGeom prst="rect">
            <a:avLst/>
          </a:prstGeom>
        </p:spPr>
      </p:pic>
      <p:sp>
        <p:nvSpPr>
          <p:cNvPr id="31" name="TextBox 30">
            <a:extLst>
              <a:ext uri="{FF2B5EF4-FFF2-40B4-BE49-F238E27FC236}">
                <a16:creationId xmlns:a16="http://schemas.microsoft.com/office/drawing/2014/main" id="{ADDAAB31-5F82-5C41-849A-4B06A807EC2F}"/>
              </a:ext>
            </a:extLst>
          </p:cNvPr>
          <p:cNvSpPr txBox="1"/>
          <p:nvPr/>
        </p:nvSpPr>
        <p:spPr>
          <a:xfrm>
            <a:off x="3403875" y="5017539"/>
            <a:ext cx="900183" cy="369332"/>
          </a:xfrm>
          <a:prstGeom prst="rect">
            <a:avLst/>
          </a:prstGeom>
          <a:noFill/>
        </p:spPr>
        <p:txBody>
          <a:bodyPr wrap="none" rtlCol="0">
            <a:spAutoFit/>
          </a:bodyPr>
          <a:lstStyle/>
          <a:p>
            <a:r>
              <a:rPr lang="en-US" b="1">
                <a:solidFill>
                  <a:srgbClr val="FF0000"/>
                </a:solidFill>
              </a:rPr>
              <a:t>(target)</a:t>
            </a:r>
          </a:p>
        </p:txBody>
      </p:sp>
      <p:sp>
        <p:nvSpPr>
          <p:cNvPr id="32" name="TextBox 31">
            <a:extLst>
              <a:ext uri="{FF2B5EF4-FFF2-40B4-BE49-F238E27FC236}">
                <a16:creationId xmlns:a16="http://schemas.microsoft.com/office/drawing/2014/main" id="{999454A4-6D9B-BF4A-B1DC-8BA675777D62}"/>
              </a:ext>
            </a:extLst>
          </p:cNvPr>
          <p:cNvSpPr txBox="1"/>
          <p:nvPr/>
        </p:nvSpPr>
        <p:spPr>
          <a:xfrm>
            <a:off x="3297271" y="4671620"/>
            <a:ext cx="1240596" cy="369332"/>
          </a:xfrm>
          <a:prstGeom prst="rect">
            <a:avLst/>
          </a:prstGeom>
          <a:noFill/>
        </p:spPr>
        <p:txBody>
          <a:bodyPr wrap="none" rtlCol="0">
            <a:spAutoFit/>
          </a:bodyPr>
          <a:lstStyle/>
          <a:p>
            <a:r>
              <a:rPr lang="en-US"/>
              <a:t>immigrants</a:t>
            </a:r>
          </a:p>
        </p:txBody>
      </p:sp>
      <p:pic>
        <p:nvPicPr>
          <p:cNvPr id="33" name="Picture 32">
            <a:extLst>
              <a:ext uri="{FF2B5EF4-FFF2-40B4-BE49-F238E27FC236}">
                <a16:creationId xmlns:a16="http://schemas.microsoft.com/office/drawing/2014/main" id="{F5F2EADA-B114-0D42-BA2B-3AE68E1D0016}"/>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051256" y="365125"/>
            <a:ext cx="1561680" cy="1171260"/>
          </a:xfrm>
          <a:prstGeom prst="rect">
            <a:avLst/>
          </a:prstGeom>
        </p:spPr>
      </p:pic>
      <p:sp>
        <p:nvSpPr>
          <p:cNvPr id="34" name="TextBox 33">
            <a:extLst>
              <a:ext uri="{FF2B5EF4-FFF2-40B4-BE49-F238E27FC236}">
                <a16:creationId xmlns:a16="http://schemas.microsoft.com/office/drawing/2014/main" id="{F57B85B6-38BB-6147-9D28-A89AAEDB6BAF}"/>
              </a:ext>
            </a:extLst>
          </p:cNvPr>
          <p:cNvSpPr txBox="1"/>
          <p:nvPr/>
        </p:nvSpPr>
        <p:spPr>
          <a:xfrm>
            <a:off x="10189067" y="1605771"/>
            <a:ext cx="1286058" cy="369332"/>
          </a:xfrm>
          <a:prstGeom prst="rect">
            <a:avLst/>
          </a:prstGeom>
          <a:noFill/>
        </p:spPr>
        <p:txBody>
          <a:bodyPr wrap="none" rtlCol="0">
            <a:spAutoFit/>
          </a:bodyPr>
          <a:lstStyle/>
          <a:p>
            <a:r>
              <a:rPr lang="en-US"/>
              <a:t>Nationalists</a:t>
            </a:r>
          </a:p>
        </p:txBody>
      </p:sp>
      <p:pic>
        <p:nvPicPr>
          <p:cNvPr id="35" name="Picture 34">
            <a:extLst>
              <a:ext uri="{FF2B5EF4-FFF2-40B4-BE49-F238E27FC236}">
                <a16:creationId xmlns:a16="http://schemas.microsoft.com/office/drawing/2014/main" id="{C0DC4226-28D5-A641-96EA-34E4047C876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261451" y="2292819"/>
            <a:ext cx="1042068" cy="1042068"/>
          </a:xfrm>
          <a:prstGeom prst="rect">
            <a:avLst/>
          </a:prstGeom>
        </p:spPr>
      </p:pic>
      <p:sp>
        <p:nvSpPr>
          <p:cNvPr id="36" name="TextBox 35">
            <a:extLst>
              <a:ext uri="{FF2B5EF4-FFF2-40B4-BE49-F238E27FC236}">
                <a16:creationId xmlns:a16="http://schemas.microsoft.com/office/drawing/2014/main" id="{8574AD44-D3C7-9A47-A180-1483E2CD8CCE}"/>
              </a:ext>
            </a:extLst>
          </p:cNvPr>
          <p:cNvSpPr txBox="1"/>
          <p:nvPr/>
        </p:nvSpPr>
        <p:spPr>
          <a:xfrm>
            <a:off x="9759231" y="3329782"/>
            <a:ext cx="2046522" cy="923330"/>
          </a:xfrm>
          <a:prstGeom prst="rect">
            <a:avLst/>
          </a:prstGeom>
          <a:noFill/>
        </p:spPr>
        <p:txBody>
          <a:bodyPr wrap="none" rtlCol="0">
            <a:spAutoFit/>
          </a:bodyPr>
          <a:lstStyle/>
          <a:p>
            <a:pPr algn="ctr"/>
            <a:r>
              <a:rPr lang="en-US"/>
              <a:t>Fox News</a:t>
            </a:r>
          </a:p>
          <a:p>
            <a:pPr algn="ctr"/>
            <a:r>
              <a:rPr lang="en-US"/>
              <a:t>Conservative Media</a:t>
            </a:r>
          </a:p>
          <a:p>
            <a:pPr algn="ctr"/>
            <a:r>
              <a:rPr lang="en-US"/>
              <a:t>News Organization</a:t>
            </a:r>
          </a:p>
        </p:txBody>
      </p:sp>
      <p:pic>
        <p:nvPicPr>
          <p:cNvPr id="37" name="Picture 36">
            <a:extLst>
              <a:ext uri="{FF2B5EF4-FFF2-40B4-BE49-F238E27FC236}">
                <a16:creationId xmlns:a16="http://schemas.microsoft.com/office/drawing/2014/main" id="{BB6D4EB3-78BC-D64D-B688-8BA461DD2FB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865605" y="5197797"/>
            <a:ext cx="1364476" cy="568190"/>
          </a:xfrm>
          <a:prstGeom prst="rect">
            <a:avLst/>
          </a:prstGeom>
        </p:spPr>
      </p:pic>
      <p:sp>
        <p:nvSpPr>
          <p:cNvPr id="38" name="TextBox 37">
            <a:extLst>
              <a:ext uri="{FF2B5EF4-FFF2-40B4-BE49-F238E27FC236}">
                <a16:creationId xmlns:a16="http://schemas.microsoft.com/office/drawing/2014/main" id="{F4298520-91C1-B342-810A-84F37243B022}"/>
              </a:ext>
            </a:extLst>
          </p:cNvPr>
          <p:cNvSpPr txBox="1"/>
          <p:nvPr/>
        </p:nvSpPr>
        <p:spPr>
          <a:xfrm>
            <a:off x="7921446" y="5848947"/>
            <a:ext cx="1364476" cy="923330"/>
          </a:xfrm>
          <a:prstGeom prst="rect">
            <a:avLst/>
          </a:prstGeom>
          <a:noFill/>
        </p:spPr>
        <p:txBody>
          <a:bodyPr wrap="none" rtlCol="0">
            <a:spAutoFit/>
          </a:bodyPr>
          <a:lstStyle/>
          <a:p>
            <a:pPr algn="ctr"/>
            <a:r>
              <a:rPr lang="en-US"/>
              <a:t>YouTube</a:t>
            </a:r>
          </a:p>
          <a:p>
            <a:pPr algn="ctr"/>
            <a:r>
              <a:rPr lang="en-US"/>
              <a:t>Social Media</a:t>
            </a:r>
          </a:p>
          <a:p>
            <a:pPr algn="ctr"/>
            <a:r>
              <a:rPr lang="en-US"/>
              <a:t>Organization</a:t>
            </a:r>
          </a:p>
        </p:txBody>
      </p:sp>
      <p:sp>
        <p:nvSpPr>
          <p:cNvPr id="39" name="TextBox 38">
            <a:extLst>
              <a:ext uri="{FF2B5EF4-FFF2-40B4-BE49-F238E27FC236}">
                <a16:creationId xmlns:a16="http://schemas.microsoft.com/office/drawing/2014/main" id="{2C4FCFC8-E426-AF43-9C33-6C226281826C}"/>
              </a:ext>
            </a:extLst>
          </p:cNvPr>
          <p:cNvSpPr txBox="1"/>
          <p:nvPr/>
        </p:nvSpPr>
        <p:spPr>
          <a:xfrm>
            <a:off x="600061" y="6280297"/>
            <a:ext cx="2630592" cy="369332"/>
          </a:xfrm>
          <a:prstGeom prst="rect">
            <a:avLst/>
          </a:prstGeom>
          <a:noFill/>
        </p:spPr>
        <p:txBody>
          <a:bodyPr wrap="none" rtlCol="0">
            <a:spAutoFit/>
          </a:bodyPr>
          <a:lstStyle/>
          <a:p>
            <a:r>
              <a:rPr lang="en-US" b="1"/>
              <a:t>wedge issue: immigration</a:t>
            </a:r>
          </a:p>
        </p:txBody>
      </p:sp>
    </p:spTree>
    <p:extLst>
      <p:ext uri="{BB962C8B-B14F-4D97-AF65-F5344CB8AC3E}">
        <p14:creationId xmlns:p14="http://schemas.microsoft.com/office/powerpoint/2010/main" val="503794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132C6-9FBA-7E41-929D-702409CE8332}"/>
              </a:ext>
            </a:extLst>
          </p:cNvPr>
          <p:cNvSpPr>
            <a:spLocks noGrp="1"/>
          </p:cNvSpPr>
          <p:nvPr>
            <p:ph type="title"/>
          </p:nvPr>
        </p:nvSpPr>
        <p:spPr/>
        <p:txBody>
          <a:bodyPr/>
          <a:lstStyle/>
          <a:p>
            <a:r>
              <a:rPr lang="en-US"/>
              <a:t>“Jobs Not Mobs” viral slogan timeline</a:t>
            </a:r>
          </a:p>
        </p:txBody>
      </p:sp>
      <p:sp>
        <p:nvSpPr>
          <p:cNvPr id="4" name="Slide Number Placeholder 3">
            <a:extLst>
              <a:ext uri="{FF2B5EF4-FFF2-40B4-BE49-F238E27FC236}">
                <a16:creationId xmlns:a16="http://schemas.microsoft.com/office/drawing/2014/main" id="{D881EAC1-3E37-884C-9D68-B3605466C9E8}"/>
              </a:ext>
            </a:extLst>
          </p:cNvPr>
          <p:cNvSpPr>
            <a:spLocks noGrp="1"/>
          </p:cNvSpPr>
          <p:nvPr>
            <p:ph type="sldNum" sz="quarter" idx="12"/>
          </p:nvPr>
        </p:nvSpPr>
        <p:spPr/>
        <p:txBody>
          <a:bodyPr/>
          <a:lstStyle/>
          <a:p>
            <a:fld id="{EDE91985-A632-1D4D-B6FC-C086B0CD5C3C}" type="slidenum">
              <a:rPr lang="en-US" smtClean="0"/>
              <a:t>44</a:t>
            </a:fld>
            <a:endParaRPr lang="en-US"/>
          </a:p>
        </p:txBody>
      </p:sp>
      <p:sp>
        <p:nvSpPr>
          <p:cNvPr id="5" name="TextBox 4">
            <a:extLst>
              <a:ext uri="{FF2B5EF4-FFF2-40B4-BE49-F238E27FC236}">
                <a16:creationId xmlns:a16="http://schemas.microsoft.com/office/drawing/2014/main" id="{20B65B06-F891-BD41-B98E-0C30CD8B9399}"/>
              </a:ext>
            </a:extLst>
          </p:cNvPr>
          <p:cNvSpPr txBox="1"/>
          <p:nvPr/>
        </p:nvSpPr>
        <p:spPr>
          <a:xfrm>
            <a:off x="2443163" y="6356350"/>
            <a:ext cx="8008411" cy="369332"/>
          </a:xfrm>
          <a:prstGeom prst="rect">
            <a:avLst/>
          </a:prstGeom>
          <a:noFill/>
        </p:spPr>
        <p:txBody>
          <a:bodyPr wrap="none" rtlCol="0">
            <a:spAutoFit/>
          </a:bodyPr>
          <a:lstStyle/>
          <a:p>
            <a:r>
              <a:rPr lang="en-US">
                <a:hlinkClick r:id="rId2"/>
              </a:rPr>
              <a:t>https://www.nytimes.com/interactive/2018/11/04/technology/jobs-not-mobs.html</a:t>
            </a:r>
            <a:endParaRPr lang="en-US"/>
          </a:p>
        </p:txBody>
      </p:sp>
      <p:pic>
        <p:nvPicPr>
          <p:cNvPr id="6" name="Picture 5">
            <a:extLst>
              <a:ext uri="{FF2B5EF4-FFF2-40B4-BE49-F238E27FC236}">
                <a16:creationId xmlns:a16="http://schemas.microsoft.com/office/drawing/2014/main" id="{AC4D252F-DB61-3B44-ADCD-B8D0A3D99C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1544" y="1369623"/>
            <a:ext cx="2371726" cy="2288639"/>
          </a:xfrm>
          <a:prstGeom prst="rect">
            <a:avLst/>
          </a:prstGeom>
        </p:spPr>
      </p:pic>
      <p:sp>
        <p:nvSpPr>
          <p:cNvPr id="7" name="TextBox 6">
            <a:extLst>
              <a:ext uri="{FF2B5EF4-FFF2-40B4-BE49-F238E27FC236}">
                <a16:creationId xmlns:a16="http://schemas.microsoft.com/office/drawing/2014/main" id="{5B4DDBE5-14FD-E346-8754-5556EC58DC29}"/>
              </a:ext>
            </a:extLst>
          </p:cNvPr>
          <p:cNvSpPr txBox="1"/>
          <p:nvPr/>
        </p:nvSpPr>
        <p:spPr>
          <a:xfrm>
            <a:off x="2671544" y="3988644"/>
            <a:ext cx="2457668" cy="1477328"/>
          </a:xfrm>
          <a:prstGeom prst="rect">
            <a:avLst/>
          </a:prstGeom>
          <a:noFill/>
        </p:spPr>
        <p:txBody>
          <a:bodyPr wrap="square" rtlCol="0">
            <a:spAutoFit/>
          </a:bodyPr>
          <a:lstStyle/>
          <a:p>
            <a:r>
              <a:rPr lang="en-US"/>
              <a:t>Someone creates decontextualized YouTube video clips of “mobs” and users spread it on Twitter</a:t>
            </a:r>
          </a:p>
        </p:txBody>
      </p:sp>
      <p:pic>
        <p:nvPicPr>
          <p:cNvPr id="8" name="Picture 7">
            <a:extLst>
              <a:ext uri="{FF2B5EF4-FFF2-40B4-BE49-F238E27FC236}">
                <a16:creationId xmlns:a16="http://schemas.microsoft.com/office/drawing/2014/main" id="{1EC5025F-7488-AA4F-A1A6-53F94E7189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6406" y="1410451"/>
            <a:ext cx="2161672" cy="2173357"/>
          </a:xfrm>
          <a:prstGeom prst="rect">
            <a:avLst/>
          </a:prstGeom>
        </p:spPr>
      </p:pic>
      <p:sp>
        <p:nvSpPr>
          <p:cNvPr id="9" name="TextBox 8">
            <a:extLst>
              <a:ext uri="{FF2B5EF4-FFF2-40B4-BE49-F238E27FC236}">
                <a16:creationId xmlns:a16="http://schemas.microsoft.com/office/drawing/2014/main" id="{08B9176F-58DC-A641-9BBB-DE76FAF9EF4E}"/>
              </a:ext>
            </a:extLst>
          </p:cNvPr>
          <p:cNvSpPr txBox="1"/>
          <p:nvPr/>
        </p:nvSpPr>
        <p:spPr>
          <a:xfrm>
            <a:off x="7234456" y="3863925"/>
            <a:ext cx="2240505" cy="646331"/>
          </a:xfrm>
          <a:prstGeom prst="rect">
            <a:avLst/>
          </a:prstGeom>
          <a:noFill/>
        </p:spPr>
        <p:txBody>
          <a:bodyPr wrap="square" rtlCol="0">
            <a:spAutoFit/>
          </a:bodyPr>
          <a:lstStyle/>
          <a:p>
            <a:r>
              <a:rPr lang="en-US"/>
              <a:t>Redditor </a:t>
            </a:r>
            <a:r>
              <a:rPr lang="en-US" err="1"/>
              <a:t>BryanVision</a:t>
            </a:r>
            <a:r>
              <a:rPr lang="en-US"/>
              <a:t> created the meme</a:t>
            </a:r>
          </a:p>
        </p:txBody>
      </p:sp>
      <p:pic>
        <p:nvPicPr>
          <p:cNvPr id="10" name="Picture 9">
            <a:extLst>
              <a:ext uri="{FF2B5EF4-FFF2-40B4-BE49-F238E27FC236}">
                <a16:creationId xmlns:a16="http://schemas.microsoft.com/office/drawing/2014/main" id="{85C1218A-1AC0-5B46-94C4-1E2A0F284E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67875" y="1369623"/>
            <a:ext cx="2294077" cy="976533"/>
          </a:xfrm>
          <a:prstGeom prst="rect">
            <a:avLst/>
          </a:prstGeom>
        </p:spPr>
      </p:pic>
      <p:sp>
        <p:nvSpPr>
          <p:cNvPr id="11" name="TextBox 10">
            <a:extLst>
              <a:ext uri="{FF2B5EF4-FFF2-40B4-BE49-F238E27FC236}">
                <a16:creationId xmlns:a16="http://schemas.microsoft.com/office/drawing/2014/main" id="{501D758E-8E40-AC4D-9560-47E61AF3AAA0}"/>
              </a:ext>
            </a:extLst>
          </p:cNvPr>
          <p:cNvSpPr txBox="1"/>
          <p:nvPr/>
        </p:nvSpPr>
        <p:spPr>
          <a:xfrm>
            <a:off x="9819428" y="2613904"/>
            <a:ext cx="1852227" cy="923330"/>
          </a:xfrm>
          <a:prstGeom prst="rect">
            <a:avLst/>
          </a:prstGeom>
          <a:noFill/>
        </p:spPr>
        <p:txBody>
          <a:bodyPr wrap="square" rtlCol="0">
            <a:spAutoFit/>
          </a:bodyPr>
          <a:lstStyle/>
          <a:p>
            <a:r>
              <a:rPr lang="en-US"/>
              <a:t>Donald Trump begins using the slogan</a:t>
            </a:r>
          </a:p>
        </p:txBody>
      </p:sp>
      <p:sp>
        <p:nvSpPr>
          <p:cNvPr id="12" name="TextBox 11">
            <a:extLst>
              <a:ext uri="{FF2B5EF4-FFF2-40B4-BE49-F238E27FC236}">
                <a16:creationId xmlns:a16="http://schemas.microsoft.com/office/drawing/2014/main" id="{FD9567EC-68B4-E14C-98F1-08341769840F}"/>
              </a:ext>
            </a:extLst>
          </p:cNvPr>
          <p:cNvSpPr txBox="1"/>
          <p:nvPr/>
        </p:nvSpPr>
        <p:spPr>
          <a:xfrm>
            <a:off x="262344" y="4005610"/>
            <a:ext cx="2223681" cy="1754326"/>
          </a:xfrm>
          <a:prstGeom prst="rect">
            <a:avLst/>
          </a:prstGeom>
          <a:noFill/>
        </p:spPr>
        <p:txBody>
          <a:bodyPr wrap="square" rtlCol="0">
            <a:spAutoFit/>
          </a:bodyPr>
          <a:lstStyle/>
          <a:p>
            <a:r>
              <a:rPr lang="en-US"/>
              <a:t>Fox News and right-wing pundits use the term “mobs” to refer to political opponents, refugees, and immigrants</a:t>
            </a:r>
          </a:p>
        </p:txBody>
      </p:sp>
      <p:pic>
        <p:nvPicPr>
          <p:cNvPr id="13" name="Picture 12">
            <a:extLst>
              <a:ext uri="{FF2B5EF4-FFF2-40B4-BE49-F238E27FC236}">
                <a16:creationId xmlns:a16="http://schemas.microsoft.com/office/drawing/2014/main" id="{772F4AC6-C15A-524A-970C-9B4D46EF281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15772" y="1369623"/>
            <a:ext cx="2347101" cy="2619021"/>
          </a:xfrm>
          <a:prstGeom prst="rect">
            <a:avLst/>
          </a:prstGeom>
        </p:spPr>
      </p:pic>
      <p:sp>
        <p:nvSpPr>
          <p:cNvPr id="14" name="TextBox 13">
            <a:extLst>
              <a:ext uri="{FF2B5EF4-FFF2-40B4-BE49-F238E27FC236}">
                <a16:creationId xmlns:a16="http://schemas.microsoft.com/office/drawing/2014/main" id="{63E21440-78B6-B649-9718-A26A3121E4BB}"/>
              </a:ext>
            </a:extLst>
          </p:cNvPr>
          <p:cNvSpPr txBox="1"/>
          <p:nvPr/>
        </p:nvSpPr>
        <p:spPr>
          <a:xfrm>
            <a:off x="1124725" y="5867178"/>
            <a:ext cx="301686" cy="369332"/>
          </a:xfrm>
          <a:prstGeom prst="rect">
            <a:avLst/>
          </a:prstGeom>
          <a:noFill/>
        </p:spPr>
        <p:txBody>
          <a:bodyPr wrap="square" rtlCol="0">
            <a:spAutoFit/>
          </a:bodyPr>
          <a:lstStyle/>
          <a:p>
            <a:r>
              <a:rPr lang="en-US" b="1"/>
              <a:t>1</a:t>
            </a:r>
          </a:p>
        </p:txBody>
      </p:sp>
      <p:sp>
        <p:nvSpPr>
          <p:cNvPr id="15" name="Oval 14">
            <a:extLst>
              <a:ext uri="{FF2B5EF4-FFF2-40B4-BE49-F238E27FC236}">
                <a16:creationId xmlns:a16="http://schemas.microsoft.com/office/drawing/2014/main" id="{859E8265-3E38-4B4C-8D74-DB22BD16AFC7}"/>
              </a:ext>
            </a:extLst>
          </p:cNvPr>
          <p:cNvSpPr/>
          <p:nvPr/>
        </p:nvSpPr>
        <p:spPr>
          <a:xfrm>
            <a:off x="1038095" y="582513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886D2E4-B49E-7044-BB90-C27D8B283FF4}"/>
              </a:ext>
            </a:extLst>
          </p:cNvPr>
          <p:cNvSpPr txBox="1"/>
          <p:nvPr/>
        </p:nvSpPr>
        <p:spPr>
          <a:xfrm>
            <a:off x="3537545" y="5833345"/>
            <a:ext cx="301686" cy="369332"/>
          </a:xfrm>
          <a:prstGeom prst="rect">
            <a:avLst/>
          </a:prstGeom>
          <a:noFill/>
        </p:spPr>
        <p:txBody>
          <a:bodyPr wrap="square" rtlCol="0">
            <a:spAutoFit/>
          </a:bodyPr>
          <a:lstStyle/>
          <a:p>
            <a:r>
              <a:rPr lang="en-US" b="1"/>
              <a:t>2</a:t>
            </a:r>
          </a:p>
        </p:txBody>
      </p:sp>
      <p:sp>
        <p:nvSpPr>
          <p:cNvPr id="17" name="Oval 16">
            <a:extLst>
              <a:ext uri="{FF2B5EF4-FFF2-40B4-BE49-F238E27FC236}">
                <a16:creationId xmlns:a16="http://schemas.microsoft.com/office/drawing/2014/main" id="{1ED868A7-A3FF-E94C-A55B-DB152E0344BE}"/>
              </a:ext>
            </a:extLst>
          </p:cNvPr>
          <p:cNvSpPr/>
          <p:nvPr/>
        </p:nvSpPr>
        <p:spPr>
          <a:xfrm>
            <a:off x="3466091" y="579072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F5F2757-2B1D-FB47-8647-0736B2A96A8B}"/>
              </a:ext>
            </a:extLst>
          </p:cNvPr>
          <p:cNvSpPr txBox="1"/>
          <p:nvPr/>
        </p:nvSpPr>
        <p:spPr>
          <a:xfrm>
            <a:off x="5642380" y="5640465"/>
            <a:ext cx="301686" cy="369332"/>
          </a:xfrm>
          <a:prstGeom prst="rect">
            <a:avLst/>
          </a:prstGeom>
          <a:noFill/>
        </p:spPr>
        <p:txBody>
          <a:bodyPr wrap="none" rtlCol="0">
            <a:spAutoFit/>
          </a:bodyPr>
          <a:lstStyle/>
          <a:p>
            <a:r>
              <a:rPr lang="en-US" b="1"/>
              <a:t>3</a:t>
            </a:r>
          </a:p>
        </p:txBody>
      </p:sp>
      <p:sp>
        <p:nvSpPr>
          <p:cNvPr id="19" name="Oval 18">
            <a:extLst>
              <a:ext uri="{FF2B5EF4-FFF2-40B4-BE49-F238E27FC236}">
                <a16:creationId xmlns:a16="http://schemas.microsoft.com/office/drawing/2014/main" id="{E16F8791-98AC-774D-8D77-5137D23AFA41}"/>
              </a:ext>
            </a:extLst>
          </p:cNvPr>
          <p:cNvSpPr/>
          <p:nvPr/>
        </p:nvSpPr>
        <p:spPr>
          <a:xfrm>
            <a:off x="5570926" y="5602834"/>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BC341E-E1C7-5341-A187-019AD8575C40}"/>
              </a:ext>
            </a:extLst>
          </p:cNvPr>
          <p:cNvSpPr txBox="1"/>
          <p:nvPr/>
        </p:nvSpPr>
        <p:spPr>
          <a:xfrm>
            <a:off x="10471066" y="3705255"/>
            <a:ext cx="301686" cy="369332"/>
          </a:xfrm>
          <a:prstGeom prst="rect">
            <a:avLst/>
          </a:prstGeom>
          <a:noFill/>
        </p:spPr>
        <p:txBody>
          <a:bodyPr wrap="none" rtlCol="0">
            <a:spAutoFit/>
          </a:bodyPr>
          <a:lstStyle/>
          <a:p>
            <a:r>
              <a:rPr lang="en-US" b="1"/>
              <a:t>5</a:t>
            </a:r>
          </a:p>
        </p:txBody>
      </p:sp>
      <p:sp>
        <p:nvSpPr>
          <p:cNvPr id="21" name="Oval 20">
            <a:extLst>
              <a:ext uri="{FF2B5EF4-FFF2-40B4-BE49-F238E27FC236}">
                <a16:creationId xmlns:a16="http://schemas.microsoft.com/office/drawing/2014/main" id="{A8D87302-52FA-F543-B834-39FD526B7191}"/>
              </a:ext>
            </a:extLst>
          </p:cNvPr>
          <p:cNvSpPr/>
          <p:nvPr/>
        </p:nvSpPr>
        <p:spPr>
          <a:xfrm>
            <a:off x="10399612" y="3667624"/>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0F5E9BF-1D44-DC4F-8309-015822B9F13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56704" y="1374039"/>
            <a:ext cx="1952985" cy="2426436"/>
          </a:xfrm>
          <a:prstGeom prst="rect">
            <a:avLst/>
          </a:prstGeom>
        </p:spPr>
      </p:pic>
      <p:sp>
        <p:nvSpPr>
          <p:cNvPr id="23" name="TextBox 22">
            <a:extLst>
              <a:ext uri="{FF2B5EF4-FFF2-40B4-BE49-F238E27FC236}">
                <a16:creationId xmlns:a16="http://schemas.microsoft.com/office/drawing/2014/main" id="{3DAD5A7C-9768-1442-A111-12568812F2BC}"/>
              </a:ext>
            </a:extLst>
          </p:cNvPr>
          <p:cNvSpPr txBox="1"/>
          <p:nvPr/>
        </p:nvSpPr>
        <p:spPr>
          <a:xfrm>
            <a:off x="5043269" y="4005610"/>
            <a:ext cx="2105246" cy="1477328"/>
          </a:xfrm>
          <a:prstGeom prst="rect">
            <a:avLst/>
          </a:prstGeom>
          <a:noFill/>
        </p:spPr>
        <p:txBody>
          <a:bodyPr wrap="square" rtlCol="0">
            <a:spAutoFit/>
          </a:bodyPr>
          <a:lstStyle/>
          <a:p>
            <a:r>
              <a:rPr lang="en-US"/>
              <a:t>Twitter user @</a:t>
            </a:r>
            <a:r>
              <a:rPr lang="en-US" err="1"/>
              <a:t>hawgheaven</a:t>
            </a:r>
            <a:r>
              <a:rPr lang="en-US"/>
              <a:t> responds to a video of Trump with #</a:t>
            </a:r>
            <a:r>
              <a:rPr lang="en-US" err="1"/>
              <a:t>JobsNotMobs</a:t>
            </a:r>
            <a:endParaRPr lang="en-US"/>
          </a:p>
        </p:txBody>
      </p:sp>
      <p:sp>
        <p:nvSpPr>
          <p:cNvPr id="24" name="TextBox 23">
            <a:extLst>
              <a:ext uri="{FF2B5EF4-FFF2-40B4-BE49-F238E27FC236}">
                <a16:creationId xmlns:a16="http://schemas.microsoft.com/office/drawing/2014/main" id="{CF9A6D7C-8A85-DF40-AF98-670B634A592E}"/>
              </a:ext>
            </a:extLst>
          </p:cNvPr>
          <p:cNvSpPr txBox="1"/>
          <p:nvPr/>
        </p:nvSpPr>
        <p:spPr>
          <a:xfrm>
            <a:off x="8058860" y="4605707"/>
            <a:ext cx="301686" cy="369332"/>
          </a:xfrm>
          <a:prstGeom prst="rect">
            <a:avLst/>
          </a:prstGeom>
          <a:noFill/>
        </p:spPr>
        <p:txBody>
          <a:bodyPr wrap="none" rtlCol="0">
            <a:spAutoFit/>
          </a:bodyPr>
          <a:lstStyle/>
          <a:p>
            <a:r>
              <a:rPr lang="en-US" b="1"/>
              <a:t>4</a:t>
            </a:r>
          </a:p>
        </p:txBody>
      </p:sp>
      <p:sp>
        <p:nvSpPr>
          <p:cNvPr id="25" name="Oval 24">
            <a:extLst>
              <a:ext uri="{FF2B5EF4-FFF2-40B4-BE49-F238E27FC236}">
                <a16:creationId xmlns:a16="http://schemas.microsoft.com/office/drawing/2014/main" id="{0F383AD0-DEA4-C041-8930-C9C73B2DBBE2}"/>
              </a:ext>
            </a:extLst>
          </p:cNvPr>
          <p:cNvSpPr/>
          <p:nvPr/>
        </p:nvSpPr>
        <p:spPr>
          <a:xfrm>
            <a:off x="7987406" y="4568076"/>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4A666AA-C52F-834D-8445-37455B726EB9}"/>
              </a:ext>
            </a:extLst>
          </p:cNvPr>
          <p:cNvSpPr txBox="1"/>
          <p:nvPr/>
        </p:nvSpPr>
        <p:spPr>
          <a:xfrm>
            <a:off x="10471066" y="5828360"/>
            <a:ext cx="301686" cy="369332"/>
          </a:xfrm>
          <a:prstGeom prst="rect">
            <a:avLst/>
          </a:prstGeom>
          <a:noFill/>
        </p:spPr>
        <p:txBody>
          <a:bodyPr wrap="none" rtlCol="0">
            <a:spAutoFit/>
          </a:bodyPr>
          <a:lstStyle/>
          <a:p>
            <a:r>
              <a:rPr lang="en-US" b="1"/>
              <a:t>6</a:t>
            </a:r>
          </a:p>
        </p:txBody>
      </p:sp>
      <p:sp>
        <p:nvSpPr>
          <p:cNvPr id="27" name="Oval 26">
            <a:extLst>
              <a:ext uri="{FF2B5EF4-FFF2-40B4-BE49-F238E27FC236}">
                <a16:creationId xmlns:a16="http://schemas.microsoft.com/office/drawing/2014/main" id="{CC5FB2D4-5313-3649-BB4E-CF1BB5E15515}"/>
              </a:ext>
            </a:extLst>
          </p:cNvPr>
          <p:cNvSpPr/>
          <p:nvPr/>
        </p:nvSpPr>
        <p:spPr>
          <a:xfrm>
            <a:off x="10399612" y="579072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DB85347-D3EA-CC4D-A482-2766C94BFD51}"/>
              </a:ext>
            </a:extLst>
          </p:cNvPr>
          <p:cNvSpPr txBox="1"/>
          <p:nvPr/>
        </p:nvSpPr>
        <p:spPr>
          <a:xfrm>
            <a:off x="9705759" y="4495343"/>
            <a:ext cx="2026274" cy="1200329"/>
          </a:xfrm>
          <a:prstGeom prst="rect">
            <a:avLst/>
          </a:prstGeom>
          <a:noFill/>
        </p:spPr>
        <p:txBody>
          <a:bodyPr wrap="square" rtlCol="0">
            <a:spAutoFit/>
          </a:bodyPr>
          <a:lstStyle/>
          <a:p>
            <a:r>
              <a:rPr lang="en-US"/>
              <a:t>With Trump using the slogan, other media outlets begin referring to it</a:t>
            </a:r>
          </a:p>
        </p:txBody>
      </p:sp>
    </p:spTree>
    <p:extLst>
      <p:ext uri="{BB962C8B-B14F-4D97-AF65-F5344CB8AC3E}">
        <p14:creationId xmlns:p14="http://schemas.microsoft.com/office/powerpoint/2010/main" val="2702007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ABF0-3437-3840-966B-E0FA2C178DA8}"/>
              </a:ext>
            </a:extLst>
          </p:cNvPr>
          <p:cNvSpPr>
            <a:spLocks noGrp="1"/>
          </p:cNvSpPr>
          <p:nvPr>
            <p:ph type="title"/>
          </p:nvPr>
        </p:nvSpPr>
        <p:spPr/>
        <p:txBody>
          <a:bodyPr/>
          <a:lstStyle/>
          <a:p>
            <a:r>
              <a:rPr lang="en-US"/>
              <a:t>Subjects in the Waters Leak</a:t>
            </a:r>
          </a:p>
        </p:txBody>
      </p:sp>
      <p:sp>
        <p:nvSpPr>
          <p:cNvPr id="4" name="Slide Number Placeholder 3">
            <a:extLst>
              <a:ext uri="{FF2B5EF4-FFF2-40B4-BE49-F238E27FC236}">
                <a16:creationId xmlns:a16="http://schemas.microsoft.com/office/drawing/2014/main" id="{18BBE008-0E4D-9B4F-B8AE-F0704DE9B8E8}"/>
              </a:ext>
            </a:extLst>
          </p:cNvPr>
          <p:cNvSpPr>
            <a:spLocks noGrp="1"/>
          </p:cNvSpPr>
          <p:nvPr>
            <p:ph type="sldNum" sz="quarter" idx="12"/>
          </p:nvPr>
        </p:nvSpPr>
        <p:spPr/>
        <p:txBody>
          <a:bodyPr/>
          <a:lstStyle/>
          <a:p>
            <a:fld id="{EDE91985-A632-1D4D-B6FC-C086B0CD5C3C}" type="slidenum">
              <a:rPr lang="en-US" smtClean="0"/>
              <a:t>45</a:t>
            </a:fld>
            <a:endParaRPr lang="en-US"/>
          </a:p>
        </p:txBody>
      </p:sp>
      <p:sp>
        <p:nvSpPr>
          <p:cNvPr id="6" name="TextBox 5">
            <a:extLst>
              <a:ext uri="{FF2B5EF4-FFF2-40B4-BE49-F238E27FC236}">
                <a16:creationId xmlns:a16="http://schemas.microsoft.com/office/drawing/2014/main" id="{E5535FE1-9D92-0845-933D-6BB0A14CB9A8}"/>
              </a:ext>
            </a:extLst>
          </p:cNvPr>
          <p:cNvSpPr txBox="1"/>
          <p:nvPr/>
        </p:nvSpPr>
        <p:spPr>
          <a:xfrm>
            <a:off x="543433" y="4433025"/>
            <a:ext cx="2717982" cy="1477328"/>
          </a:xfrm>
          <a:prstGeom prst="rect">
            <a:avLst/>
          </a:prstGeom>
          <a:noFill/>
        </p:spPr>
        <p:txBody>
          <a:bodyPr wrap="square" rtlCol="0">
            <a:spAutoFit/>
          </a:bodyPr>
          <a:lstStyle/>
          <a:p>
            <a:pPr algn="ctr"/>
            <a:r>
              <a:rPr lang="en-US"/>
              <a:t>Maxine Waters</a:t>
            </a:r>
          </a:p>
          <a:p>
            <a:pPr algn="ctr"/>
            <a:r>
              <a:rPr lang="en-US"/>
              <a:t>U.S. Representative for California's 43rd congressional district</a:t>
            </a:r>
            <a:br>
              <a:rPr lang="en-US"/>
            </a:br>
            <a:r>
              <a:rPr lang="en-US"/>
              <a:t>since 1991 </a:t>
            </a:r>
          </a:p>
        </p:txBody>
      </p:sp>
      <p:sp>
        <p:nvSpPr>
          <p:cNvPr id="7" name="TextBox 6">
            <a:extLst>
              <a:ext uri="{FF2B5EF4-FFF2-40B4-BE49-F238E27FC236}">
                <a16:creationId xmlns:a16="http://schemas.microsoft.com/office/drawing/2014/main" id="{565E046A-DDD1-7447-9667-7D4CEA041141}"/>
              </a:ext>
            </a:extLst>
          </p:cNvPr>
          <p:cNvSpPr txBox="1"/>
          <p:nvPr/>
        </p:nvSpPr>
        <p:spPr>
          <a:xfrm>
            <a:off x="1419055" y="5815988"/>
            <a:ext cx="900183" cy="369332"/>
          </a:xfrm>
          <a:prstGeom prst="rect">
            <a:avLst/>
          </a:prstGeom>
          <a:noFill/>
        </p:spPr>
        <p:txBody>
          <a:bodyPr wrap="none" rtlCol="0">
            <a:spAutoFit/>
          </a:bodyPr>
          <a:lstStyle/>
          <a:p>
            <a:r>
              <a:rPr lang="en-US" b="1">
                <a:solidFill>
                  <a:srgbClr val="FF0000"/>
                </a:solidFill>
              </a:rPr>
              <a:t>(target)</a:t>
            </a:r>
          </a:p>
        </p:txBody>
      </p:sp>
      <p:pic>
        <p:nvPicPr>
          <p:cNvPr id="8" name="Picture 7">
            <a:extLst>
              <a:ext uri="{FF2B5EF4-FFF2-40B4-BE49-F238E27FC236}">
                <a16:creationId xmlns:a16="http://schemas.microsoft.com/office/drawing/2014/main" id="{7841E8F9-9F1B-8344-BAD5-67F5D2ED77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9646" y="1512864"/>
            <a:ext cx="1879002" cy="2818504"/>
          </a:xfrm>
          <a:prstGeom prst="rect">
            <a:avLst/>
          </a:prstGeom>
        </p:spPr>
      </p:pic>
      <p:pic>
        <p:nvPicPr>
          <p:cNvPr id="9" name="Picture 8">
            <a:extLst>
              <a:ext uri="{FF2B5EF4-FFF2-40B4-BE49-F238E27FC236}">
                <a16:creationId xmlns:a16="http://schemas.microsoft.com/office/drawing/2014/main" id="{0ADB7E5D-FE61-6448-A09F-FBD46524AD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2475" y="1512865"/>
            <a:ext cx="2613461" cy="2613461"/>
          </a:xfrm>
          <a:prstGeom prst="rect">
            <a:avLst/>
          </a:prstGeom>
        </p:spPr>
      </p:pic>
      <p:sp>
        <p:nvSpPr>
          <p:cNvPr id="10" name="TextBox 9">
            <a:extLst>
              <a:ext uri="{FF2B5EF4-FFF2-40B4-BE49-F238E27FC236}">
                <a16:creationId xmlns:a16="http://schemas.microsoft.com/office/drawing/2014/main" id="{DFED5899-1688-024A-96D6-6C3E6B8EC722}"/>
              </a:ext>
            </a:extLst>
          </p:cNvPr>
          <p:cNvSpPr txBox="1"/>
          <p:nvPr/>
        </p:nvSpPr>
        <p:spPr>
          <a:xfrm>
            <a:off x="3341028" y="4393043"/>
            <a:ext cx="2717982" cy="1754326"/>
          </a:xfrm>
          <a:prstGeom prst="rect">
            <a:avLst/>
          </a:prstGeom>
          <a:noFill/>
        </p:spPr>
        <p:txBody>
          <a:bodyPr wrap="square" rtlCol="0">
            <a:spAutoFit/>
          </a:bodyPr>
          <a:lstStyle/>
          <a:p>
            <a:pPr algn="ctr"/>
            <a:r>
              <a:rPr lang="en-US"/>
              <a:t>Omar Navarro</a:t>
            </a:r>
          </a:p>
          <a:p>
            <a:pPr algn="ctr"/>
            <a:r>
              <a:rPr lang="en-US"/>
              <a:t>Opposition Candidate for U.S. Representative for California's 43rd congressional district</a:t>
            </a:r>
          </a:p>
          <a:p>
            <a:pPr algn="ctr"/>
            <a:r>
              <a:rPr lang="en-US"/>
              <a:t>in 2016, 2018, 2020, 2022</a:t>
            </a:r>
          </a:p>
        </p:txBody>
      </p:sp>
      <p:pic>
        <p:nvPicPr>
          <p:cNvPr id="11" name="Picture 10">
            <a:extLst>
              <a:ext uri="{FF2B5EF4-FFF2-40B4-BE49-F238E27FC236}">
                <a16:creationId xmlns:a16="http://schemas.microsoft.com/office/drawing/2014/main" id="{FA0E55F7-8D61-2C4B-827D-91F7643E55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9469" y="1254813"/>
            <a:ext cx="871749" cy="871749"/>
          </a:xfrm>
          <a:prstGeom prst="rect">
            <a:avLst/>
          </a:prstGeom>
        </p:spPr>
      </p:pic>
      <p:sp>
        <p:nvSpPr>
          <p:cNvPr id="12" name="TextBox 11">
            <a:extLst>
              <a:ext uri="{FF2B5EF4-FFF2-40B4-BE49-F238E27FC236}">
                <a16:creationId xmlns:a16="http://schemas.microsoft.com/office/drawing/2014/main" id="{388AE016-62D0-6046-AE0A-AE52F4F64267}"/>
              </a:ext>
            </a:extLst>
          </p:cNvPr>
          <p:cNvSpPr txBox="1"/>
          <p:nvPr/>
        </p:nvSpPr>
        <p:spPr>
          <a:xfrm>
            <a:off x="6303105" y="1991865"/>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13" name="Picture 12">
            <a:extLst>
              <a:ext uri="{FF2B5EF4-FFF2-40B4-BE49-F238E27FC236}">
                <a16:creationId xmlns:a16="http://schemas.microsoft.com/office/drawing/2014/main" id="{A6A2C0ED-78C4-054B-A793-EBBE20D846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49861" y="3040676"/>
            <a:ext cx="1364476" cy="568190"/>
          </a:xfrm>
          <a:prstGeom prst="rect">
            <a:avLst/>
          </a:prstGeom>
        </p:spPr>
      </p:pic>
      <p:sp>
        <p:nvSpPr>
          <p:cNvPr id="14" name="TextBox 13">
            <a:extLst>
              <a:ext uri="{FF2B5EF4-FFF2-40B4-BE49-F238E27FC236}">
                <a16:creationId xmlns:a16="http://schemas.microsoft.com/office/drawing/2014/main" id="{66BD2329-8143-CD4D-A679-C9AC9A5B93A2}"/>
              </a:ext>
            </a:extLst>
          </p:cNvPr>
          <p:cNvSpPr txBox="1"/>
          <p:nvPr/>
        </p:nvSpPr>
        <p:spPr>
          <a:xfrm>
            <a:off x="6405702" y="3691826"/>
            <a:ext cx="1364476" cy="923330"/>
          </a:xfrm>
          <a:prstGeom prst="rect">
            <a:avLst/>
          </a:prstGeom>
          <a:noFill/>
        </p:spPr>
        <p:txBody>
          <a:bodyPr wrap="none" rtlCol="0">
            <a:spAutoFit/>
          </a:bodyPr>
          <a:lstStyle/>
          <a:p>
            <a:pPr algn="ctr"/>
            <a:r>
              <a:rPr lang="en-US"/>
              <a:t>YouTube</a:t>
            </a:r>
          </a:p>
          <a:p>
            <a:pPr algn="ctr"/>
            <a:r>
              <a:rPr lang="en-US"/>
              <a:t>Social Media</a:t>
            </a:r>
          </a:p>
          <a:p>
            <a:pPr algn="ctr"/>
            <a:r>
              <a:rPr lang="en-US"/>
              <a:t>Organization</a:t>
            </a:r>
          </a:p>
        </p:txBody>
      </p:sp>
      <p:pic>
        <p:nvPicPr>
          <p:cNvPr id="16" name="Picture 15">
            <a:extLst>
              <a:ext uri="{FF2B5EF4-FFF2-40B4-BE49-F238E27FC236}">
                <a16:creationId xmlns:a16="http://schemas.microsoft.com/office/drawing/2014/main" id="{8BD941BF-9225-164B-B44A-FF0BD33F317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21218" y="211460"/>
            <a:ext cx="3154976" cy="394372"/>
          </a:xfrm>
          <a:prstGeom prst="rect">
            <a:avLst/>
          </a:prstGeom>
        </p:spPr>
      </p:pic>
      <p:sp>
        <p:nvSpPr>
          <p:cNvPr id="17" name="TextBox 16">
            <a:extLst>
              <a:ext uri="{FF2B5EF4-FFF2-40B4-BE49-F238E27FC236}">
                <a16:creationId xmlns:a16="http://schemas.microsoft.com/office/drawing/2014/main" id="{DD8E94C4-8A78-1E45-BF11-53F34DCCFA65}"/>
              </a:ext>
            </a:extLst>
          </p:cNvPr>
          <p:cNvSpPr txBox="1"/>
          <p:nvPr/>
        </p:nvSpPr>
        <p:spPr>
          <a:xfrm>
            <a:off x="8027414" y="676337"/>
            <a:ext cx="1942583" cy="646331"/>
          </a:xfrm>
          <a:prstGeom prst="rect">
            <a:avLst/>
          </a:prstGeom>
          <a:noFill/>
        </p:spPr>
        <p:txBody>
          <a:bodyPr wrap="none" rtlCol="0">
            <a:spAutoFit/>
          </a:bodyPr>
          <a:lstStyle/>
          <a:p>
            <a:pPr algn="ctr"/>
            <a:r>
              <a:rPr lang="en-US"/>
              <a:t>Los Angeles Times</a:t>
            </a:r>
          </a:p>
          <a:p>
            <a:pPr algn="ctr"/>
            <a:r>
              <a:rPr lang="en-US"/>
              <a:t>News Organization</a:t>
            </a:r>
          </a:p>
        </p:txBody>
      </p:sp>
      <p:pic>
        <p:nvPicPr>
          <p:cNvPr id="18" name="Picture 17">
            <a:extLst>
              <a:ext uri="{FF2B5EF4-FFF2-40B4-BE49-F238E27FC236}">
                <a16:creationId xmlns:a16="http://schemas.microsoft.com/office/drawing/2014/main" id="{5A88BD96-2878-AA41-997A-4E3872C262D6}"/>
              </a:ext>
            </a:extLst>
          </p:cNvPr>
          <p:cNvPicPr>
            <a:picLocks noChangeAspect="1"/>
          </p:cNvPicPr>
          <p:nvPr/>
        </p:nvPicPr>
        <p:blipFill>
          <a:blip r:embed="rId7"/>
          <a:stretch>
            <a:fillRect/>
          </a:stretch>
        </p:blipFill>
        <p:spPr>
          <a:xfrm>
            <a:off x="6494314" y="4740638"/>
            <a:ext cx="1270000" cy="1270000"/>
          </a:xfrm>
          <a:prstGeom prst="rect">
            <a:avLst/>
          </a:prstGeom>
        </p:spPr>
      </p:pic>
      <p:sp>
        <p:nvSpPr>
          <p:cNvPr id="19" name="TextBox 18">
            <a:extLst>
              <a:ext uri="{FF2B5EF4-FFF2-40B4-BE49-F238E27FC236}">
                <a16:creationId xmlns:a16="http://schemas.microsoft.com/office/drawing/2014/main" id="{B3CD5A8C-4DC0-384D-A461-6E5B6F5F9656}"/>
              </a:ext>
            </a:extLst>
          </p:cNvPr>
          <p:cNvSpPr txBox="1"/>
          <p:nvPr/>
        </p:nvSpPr>
        <p:spPr>
          <a:xfrm>
            <a:off x="6219942" y="6039809"/>
            <a:ext cx="1722651" cy="646331"/>
          </a:xfrm>
          <a:prstGeom prst="rect">
            <a:avLst/>
          </a:prstGeom>
          <a:noFill/>
        </p:spPr>
        <p:txBody>
          <a:bodyPr wrap="none" rtlCol="0">
            <a:spAutoFit/>
          </a:bodyPr>
          <a:lstStyle/>
          <a:p>
            <a:pPr algn="ctr"/>
            <a:r>
              <a:rPr lang="en-US" err="1"/>
              <a:t>OneUnited</a:t>
            </a:r>
            <a:r>
              <a:rPr lang="en-US"/>
              <a:t> Bank</a:t>
            </a:r>
          </a:p>
          <a:p>
            <a:pPr algn="ctr"/>
            <a:r>
              <a:rPr lang="en-US"/>
              <a:t>Trust Company</a:t>
            </a:r>
          </a:p>
        </p:txBody>
      </p:sp>
      <p:pic>
        <p:nvPicPr>
          <p:cNvPr id="20" name="Picture 19">
            <a:extLst>
              <a:ext uri="{FF2B5EF4-FFF2-40B4-BE49-F238E27FC236}">
                <a16:creationId xmlns:a16="http://schemas.microsoft.com/office/drawing/2014/main" id="{53DF8733-4C1F-E142-A02C-C047E2E44B7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44957" y="1461025"/>
            <a:ext cx="1146062" cy="1146062"/>
          </a:xfrm>
          <a:prstGeom prst="rect">
            <a:avLst/>
          </a:prstGeom>
        </p:spPr>
      </p:pic>
      <p:sp>
        <p:nvSpPr>
          <p:cNvPr id="21" name="TextBox 20">
            <a:extLst>
              <a:ext uri="{FF2B5EF4-FFF2-40B4-BE49-F238E27FC236}">
                <a16:creationId xmlns:a16="http://schemas.microsoft.com/office/drawing/2014/main" id="{97C566CA-C96C-CB4A-9127-1F5C39C0850A}"/>
              </a:ext>
            </a:extLst>
          </p:cNvPr>
          <p:cNvSpPr txBox="1"/>
          <p:nvPr/>
        </p:nvSpPr>
        <p:spPr>
          <a:xfrm>
            <a:off x="8074103" y="2623907"/>
            <a:ext cx="1687770" cy="646331"/>
          </a:xfrm>
          <a:prstGeom prst="rect">
            <a:avLst/>
          </a:prstGeom>
          <a:noFill/>
        </p:spPr>
        <p:txBody>
          <a:bodyPr wrap="none" rtlCol="0">
            <a:spAutoFit/>
          </a:bodyPr>
          <a:lstStyle/>
          <a:p>
            <a:pPr algn="ctr"/>
            <a:r>
              <a:rPr lang="en-US"/>
              <a:t>US Department </a:t>
            </a:r>
            <a:br>
              <a:rPr lang="en-US"/>
            </a:br>
            <a:r>
              <a:rPr lang="en-US"/>
              <a:t>of Justice</a:t>
            </a:r>
          </a:p>
        </p:txBody>
      </p:sp>
      <p:pic>
        <p:nvPicPr>
          <p:cNvPr id="4098" name="Picture 2" descr="Image">
            <a:extLst>
              <a:ext uri="{FF2B5EF4-FFF2-40B4-BE49-F238E27FC236}">
                <a16:creationId xmlns:a16="http://schemas.microsoft.com/office/drawing/2014/main" id="{8321E469-71FB-754C-8ED5-8AE882E1D31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344957" y="3516952"/>
            <a:ext cx="1256627" cy="125662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DCF24F5-912B-524A-B1A4-4AE41BE5DE08}"/>
              </a:ext>
            </a:extLst>
          </p:cNvPr>
          <p:cNvSpPr txBox="1"/>
          <p:nvPr/>
        </p:nvSpPr>
        <p:spPr>
          <a:xfrm>
            <a:off x="7772342" y="4800325"/>
            <a:ext cx="2511457" cy="1200329"/>
          </a:xfrm>
          <a:prstGeom prst="rect">
            <a:avLst/>
          </a:prstGeom>
          <a:noFill/>
        </p:spPr>
        <p:txBody>
          <a:bodyPr wrap="none" rtlCol="0">
            <a:spAutoFit/>
          </a:bodyPr>
          <a:lstStyle/>
          <a:p>
            <a:pPr algn="ctr"/>
            <a:r>
              <a:rPr lang="en-US"/>
              <a:t>Kirk Smith</a:t>
            </a:r>
          </a:p>
          <a:p>
            <a:pPr algn="ctr"/>
            <a:r>
              <a:rPr lang="en-US"/>
              <a:t>Donald Trump Supporter</a:t>
            </a:r>
          </a:p>
          <a:p>
            <a:pPr algn="ctr"/>
            <a:r>
              <a:rPr lang="en-US"/>
              <a:t>Twitter Handle:</a:t>
            </a:r>
          </a:p>
          <a:p>
            <a:pPr algn="ctr"/>
            <a:r>
              <a:rPr lang="en-US"/>
              <a:t>@SavingAmerica4U</a:t>
            </a:r>
          </a:p>
        </p:txBody>
      </p:sp>
      <p:pic>
        <p:nvPicPr>
          <p:cNvPr id="4100" name="Picture 4" descr="A Lawyer for 8chan Says the Site Could Be Back Online as Soon as Next Week  – Mother Jones">
            <a:extLst>
              <a:ext uri="{FF2B5EF4-FFF2-40B4-BE49-F238E27FC236}">
                <a16:creationId xmlns:a16="http://schemas.microsoft.com/office/drawing/2014/main" id="{0FA44096-82C2-0848-8092-72A4D8B613B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046407" y="518450"/>
            <a:ext cx="1810926" cy="101891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CDE7A2E2-7ACB-C848-B453-986D8B614B8C}"/>
              </a:ext>
            </a:extLst>
          </p:cNvPr>
          <p:cNvSpPr txBox="1"/>
          <p:nvPr/>
        </p:nvSpPr>
        <p:spPr>
          <a:xfrm>
            <a:off x="10013358" y="1575789"/>
            <a:ext cx="1932067" cy="3139321"/>
          </a:xfrm>
          <a:prstGeom prst="rect">
            <a:avLst/>
          </a:prstGeom>
          <a:noFill/>
        </p:spPr>
        <p:txBody>
          <a:bodyPr wrap="none" rtlCol="0">
            <a:spAutoFit/>
          </a:bodyPr>
          <a:lstStyle/>
          <a:p>
            <a:pPr algn="ctr"/>
            <a:r>
              <a:rPr lang="en-US"/>
              <a:t>8chan</a:t>
            </a:r>
          </a:p>
          <a:p>
            <a:pPr algn="ctr"/>
            <a:r>
              <a:rPr lang="en-US"/>
              <a:t>(now 8kun)</a:t>
            </a:r>
          </a:p>
          <a:p>
            <a:pPr algn="ctr"/>
            <a:r>
              <a:rPr lang="en-US"/>
              <a:t>Social Media</a:t>
            </a:r>
            <a:br>
              <a:rPr lang="en-US"/>
            </a:br>
            <a:r>
              <a:rPr lang="en-US"/>
              <a:t>Website</a:t>
            </a:r>
          </a:p>
          <a:p>
            <a:pPr algn="ctr"/>
            <a:r>
              <a:rPr lang="en-US"/>
              <a:t>known for white</a:t>
            </a:r>
            <a:br>
              <a:rPr lang="en-US"/>
            </a:br>
            <a:r>
              <a:rPr lang="en-US"/>
              <a:t>supremacism,</a:t>
            </a:r>
            <a:br>
              <a:rPr lang="en-US"/>
            </a:br>
            <a:r>
              <a:rPr lang="en-US"/>
              <a:t>neo-</a:t>
            </a:r>
            <a:r>
              <a:rPr lang="en-US" err="1"/>
              <a:t>Nazisim</a:t>
            </a:r>
            <a:r>
              <a:rPr lang="en-US"/>
              <a:t>, </a:t>
            </a:r>
          </a:p>
          <a:p>
            <a:pPr algn="ctr"/>
            <a:r>
              <a:rPr lang="en-US"/>
              <a:t>anti-Semitism,</a:t>
            </a:r>
            <a:br>
              <a:rPr lang="en-US"/>
            </a:br>
            <a:r>
              <a:rPr lang="en-US"/>
              <a:t>alt-right,</a:t>
            </a:r>
          </a:p>
          <a:p>
            <a:pPr algn="ctr"/>
            <a:r>
              <a:rPr lang="en-US"/>
              <a:t>child pornography,</a:t>
            </a:r>
          </a:p>
          <a:p>
            <a:pPr algn="ctr"/>
            <a:r>
              <a:rPr lang="en-US"/>
              <a:t>mass shootings</a:t>
            </a:r>
          </a:p>
        </p:txBody>
      </p:sp>
      <p:sp>
        <p:nvSpPr>
          <p:cNvPr id="24" name="TextBox 23">
            <a:extLst>
              <a:ext uri="{FF2B5EF4-FFF2-40B4-BE49-F238E27FC236}">
                <a16:creationId xmlns:a16="http://schemas.microsoft.com/office/drawing/2014/main" id="{11B07F00-25E6-C541-996B-551E360D87BA}"/>
              </a:ext>
            </a:extLst>
          </p:cNvPr>
          <p:cNvSpPr txBox="1"/>
          <p:nvPr/>
        </p:nvSpPr>
        <p:spPr>
          <a:xfrm>
            <a:off x="600061" y="6280297"/>
            <a:ext cx="2630592" cy="369332"/>
          </a:xfrm>
          <a:prstGeom prst="rect">
            <a:avLst/>
          </a:prstGeom>
          <a:noFill/>
        </p:spPr>
        <p:txBody>
          <a:bodyPr wrap="none" rtlCol="0">
            <a:spAutoFit/>
          </a:bodyPr>
          <a:lstStyle/>
          <a:p>
            <a:r>
              <a:rPr lang="en-US" b="1"/>
              <a:t>wedge issue: immigration</a:t>
            </a:r>
          </a:p>
        </p:txBody>
      </p:sp>
    </p:spTree>
    <p:extLst>
      <p:ext uri="{BB962C8B-B14F-4D97-AF65-F5344CB8AC3E}">
        <p14:creationId xmlns:p14="http://schemas.microsoft.com/office/powerpoint/2010/main" val="357033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4832A-1594-8040-805E-FD84DF25D18B}"/>
              </a:ext>
            </a:extLst>
          </p:cNvPr>
          <p:cNvSpPr>
            <a:spLocks noGrp="1"/>
          </p:cNvSpPr>
          <p:nvPr>
            <p:ph type="title"/>
          </p:nvPr>
        </p:nvSpPr>
        <p:spPr/>
        <p:txBody>
          <a:bodyPr/>
          <a:lstStyle/>
          <a:p>
            <a:r>
              <a:rPr lang="en-US"/>
              <a:t>The Waters Leak timeline</a:t>
            </a:r>
          </a:p>
        </p:txBody>
      </p:sp>
      <p:pic>
        <p:nvPicPr>
          <p:cNvPr id="4" name="Picture 3">
            <a:extLst>
              <a:ext uri="{FF2B5EF4-FFF2-40B4-BE49-F238E27FC236}">
                <a16:creationId xmlns:a16="http://schemas.microsoft.com/office/drawing/2014/main" id="{46678661-E710-244B-B95E-1F811E6BC9C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0351" y="1343161"/>
            <a:ext cx="2253621" cy="2898482"/>
          </a:xfrm>
          <a:prstGeom prst="rect">
            <a:avLst/>
          </a:prstGeom>
        </p:spPr>
      </p:pic>
      <p:sp>
        <p:nvSpPr>
          <p:cNvPr id="5" name="Slide Number Placeholder 4">
            <a:extLst>
              <a:ext uri="{FF2B5EF4-FFF2-40B4-BE49-F238E27FC236}">
                <a16:creationId xmlns:a16="http://schemas.microsoft.com/office/drawing/2014/main" id="{E0AD4E0E-3B39-C148-AE25-1C019F0ECC04}"/>
              </a:ext>
            </a:extLst>
          </p:cNvPr>
          <p:cNvSpPr>
            <a:spLocks noGrp="1"/>
          </p:cNvSpPr>
          <p:nvPr>
            <p:ph type="sldNum" sz="quarter" idx="12"/>
          </p:nvPr>
        </p:nvSpPr>
        <p:spPr/>
        <p:txBody>
          <a:bodyPr/>
          <a:lstStyle/>
          <a:p>
            <a:fld id="{EDE91985-A632-1D4D-B6FC-C086B0CD5C3C}" type="slidenum">
              <a:rPr lang="en-US" smtClean="0"/>
              <a:t>46</a:t>
            </a:fld>
            <a:endParaRPr lang="en-US"/>
          </a:p>
        </p:txBody>
      </p:sp>
      <p:sp>
        <p:nvSpPr>
          <p:cNvPr id="10" name="TextBox 9">
            <a:extLst>
              <a:ext uri="{FF2B5EF4-FFF2-40B4-BE49-F238E27FC236}">
                <a16:creationId xmlns:a16="http://schemas.microsoft.com/office/drawing/2014/main" id="{9788A728-B0B9-E94A-A0E6-F349A0752E10}"/>
              </a:ext>
            </a:extLst>
          </p:cNvPr>
          <p:cNvSpPr txBox="1"/>
          <p:nvPr/>
        </p:nvSpPr>
        <p:spPr>
          <a:xfrm>
            <a:off x="6244740" y="4300007"/>
            <a:ext cx="2791502" cy="2308324"/>
          </a:xfrm>
          <a:prstGeom prst="rect">
            <a:avLst/>
          </a:prstGeom>
          <a:noFill/>
        </p:spPr>
        <p:txBody>
          <a:bodyPr wrap="square" rtlCol="0">
            <a:spAutoFit/>
          </a:bodyPr>
          <a:lstStyle/>
          <a:p>
            <a:r>
              <a:rPr lang="en-US"/>
              <a:t>In February 2018, representative Waters’ posts a tweet denying the document, which draws further attention to it in the press and acknowledges that Waters has an opponent</a:t>
            </a:r>
          </a:p>
        </p:txBody>
      </p:sp>
      <p:sp>
        <p:nvSpPr>
          <p:cNvPr id="11" name="TextBox 10">
            <a:extLst>
              <a:ext uri="{FF2B5EF4-FFF2-40B4-BE49-F238E27FC236}">
                <a16:creationId xmlns:a16="http://schemas.microsoft.com/office/drawing/2014/main" id="{15026FA3-628F-7040-9E8C-E1D4465F0853}"/>
              </a:ext>
            </a:extLst>
          </p:cNvPr>
          <p:cNvSpPr txBox="1"/>
          <p:nvPr/>
        </p:nvSpPr>
        <p:spPr>
          <a:xfrm>
            <a:off x="1617644" y="4342054"/>
            <a:ext cx="301686" cy="369332"/>
          </a:xfrm>
          <a:prstGeom prst="rect">
            <a:avLst/>
          </a:prstGeom>
          <a:noFill/>
        </p:spPr>
        <p:txBody>
          <a:bodyPr wrap="square" rtlCol="0">
            <a:spAutoFit/>
          </a:bodyPr>
          <a:lstStyle/>
          <a:p>
            <a:r>
              <a:rPr lang="en-US" b="1"/>
              <a:t>1</a:t>
            </a:r>
          </a:p>
        </p:txBody>
      </p:sp>
      <p:sp>
        <p:nvSpPr>
          <p:cNvPr id="12" name="Oval 11">
            <a:extLst>
              <a:ext uri="{FF2B5EF4-FFF2-40B4-BE49-F238E27FC236}">
                <a16:creationId xmlns:a16="http://schemas.microsoft.com/office/drawing/2014/main" id="{AF5181DD-CFFA-2D46-B07A-B7F3B142007F}"/>
              </a:ext>
            </a:extLst>
          </p:cNvPr>
          <p:cNvSpPr/>
          <p:nvPr/>
        </p:nvSpPr>
        <p:spPr>
          <a:xfrm>
            <a:off x="1531014" y="430000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2694324-6AF1-304B-9D3C-05CB4D591EF7}"/>
              </a:ext>
            </a:extLst>
          </p:cNvPr>
          <p:cNvSpPr txBox="1"/>
          <p:nvPr/>
        </p:nvSpPr>
        <p:spPr>
          <a:xfrm>
            <a:off x="125296" y="4802964"/>
            <a:ext cx="3418704" cy="2031325"/>
          </a:xfrm>
          <a:prstGeom prst="rect">
            <a:avLst/>
          </a:prstGeom>
          <a:noFill/>
        </p:spPr>
        <p:txBody>
          <a:bodyPr wrap="square" rtlCol="0">
            <a:spAutoFit/>
          </a:bodyPr>
          <a:lstStyle/>
          <a:p>
            <a:r>
              <a:rPr lang="en-US"/>
              <a:t>An anonymous 8chan user “leaks” a forged document purporting that Waters will allow 41,000 immigrants to move to her district in exchange for a sizeable campaign donation from </a:t>
            </a:r>
            <a:r>
              <a:rPr lang="en-US" err="1"/>
              <a:t>OneUnited</a:t>
            </a:r>
            <a:r>
              <a:rPr lang="en-US"/>
              <a:t> Bank</a:t>
            </a:r>
          </a:p>
        </p:txBody>
      </p:sp>
      <p:pic>
        <p:nvPicPr>
          <p:cNvPr id="14" name="Picture 13">
            <a:extLst>
              <a:ext uri="{FF2B5EF4-FFF2-40B4-BE49-F238E27FC236}">
                <a16:creationId xmlns:a16="http://schemas.microsoft.com/office/drawing/2014/main" id="{2B2CEC5D-2701-3745-80C4-522593CB18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0538" y="1476248"/>
            <a:ext cx="2057335" cy="4025520"/>
          </a:xfrm>
          <a:prstGeom prst="rect">
            <a:avLst/>
          </a:prstGeom>
        </p:spPr>
      </p:pic>
      <p:pic>
        <p:nvPicPr>
          <p:cNvPr id="15" name="Picture 14">
            <a:extLst>
              <a:ext uri="{FF2B5EF4-FFF2-40B4-BE49-F238E27FC236}">
                <a16:creationId xmlns:a16="http://schemas.microsoft.com/office/drawing/2014/main" id="{CB29FBEF-22D2-B64A-8DD5-6ADC0CDFC4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6155" y="1509556"/>
            <a:ext cx="2791502" cy="2086671"/>
          </a:xfrm>
          <a:prstGeom prst="rect">
            <a:avLst/>
          </a:prstGeom>
        </p:spPr>
      </p:pic>
      <p:sp>
        <p:nvSpPr>
          <p:cNvPr id="16" name="TextBox 15">
            <a:extLst>
              <a:ext uri="{FF2B5EF4-FFF2-40B4-BE49-F238E27FC236}">
                <a16:creationId xmlns:a16="http://schemas.microsoft.com/office/drawing/2014/main" id="{6BB2324C-ABAC-1D4B-BA11-D63BAD1EEEF3}"/>
              </a:ext>
            </a:extLst>
          </p:cNvPr>
          <p:cNvSpPr txBox="1"/>
          <p:nvPr/>
        </p:nvSpPr>
        <p:spPr>
          <a:xfrm>
            <a:off x="4734118" y="5571361"/>
            <a:ext cx="301686" cy="369332"/>
          </a:xfrm>
          <a:prstGeom prst="rect">
            <a:avLst/>
          </a:prstGeom>
          <a:noFill/>
        </p:spPr>
        <p:txBody>
          <a:bodyPr wrap="none" rtlCol="0">
            <a:spAutoFit/>
          </a:bodyPr>
          <a:lstStyle/>
          <a:p>
            <a:r>
              <a:rPr lang="en-US" b="1"/>
              <a:t>2</a:t>
            </a:r>
          </a:p>
        </p:txBody>
      </p:sp>
      <p:sp>
        <p:nvSpPr>
          <p:cNvPr id="17" name="Oval 16">
            <a:extLst>
              <a:ext uri="{FF2B5EF4-FFF2-40B4-BE49-F238E27FC236}">
                <a16:creationId xmlns:a16="http://schemas.microsoft.com/office/drawing/2014/main" id="{8CCCBCB0-65D9-FA48-A832-37BFCA4DAF75}"/>
              </a:ext>
            </a:extLst>
          </p:cNvPr>
          <p:cNvSpPr/>
          <p:nvPr/>
        </p:nvSpPr>
        <p:spPr>
          <a:xfrm>
            <a:off x="4662664" y="5528745"/>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734734-2F31-4946-9A0B-2E28A41632A5}"/>
              </a:ext>
            </a:extLst>
          </p:cNvPr>
          <p:cNvSpPr txBox="1"/>
          <p:nvPr/>
        </p:nvSpPr>
        <p:spPr>
          <a:xfrm>
            <a:off x="3618289" y="6054333"/>
            <a:ext cx="2438018" cy="646331"/>
          </a:xfrm>
          <a:prstGeom prst="rect">
            <a:avLst/>
          </a:prstGeom>
          <a:noFill/>
        </p:spPr>
        <p:txBody>
          <a:bodyPr wrap="square" rtlCol="0">
            <a:spAutoFit/>
          </a:bodyPr>
          <a:lstStyle/>
          <a:p>
            <a:r>
              <a:rPr lang="en-US"/>
              <a:t>Omar Navarro tweets it in December 2017</a:t>
            </a:r>
          </a:p>
        </p:txBody>
      </p:sp>
      <p:sp>
        <p:nvSpPr>
          <p:cNvPr id="19" name="TextBox 18">
            <a:extLst>
              <a:ext uri="{FF2B5EF4-FFF2-40B4-BE49-F238E27FC236}">
                <a16:creationId xmlns:a16="http://schemas.microsoft.com/office/drawing/2014/main" id="{9AFFFD65-B7DB-0444-BC53-0F89309C4D20}"/>
              </a:ext>
            </a:extLst>
          </p:cNvPr>
          <p:cNvSpPr txBox="1"/>
          <p:nvPr/>
        </p:nvSpPr>
        <p:spPr>
          <a:xfrm>
            <a:off x="7497715" y="3771950"/>
            <a:ext cx="301686" cy="369332"/>
          </a:xfrm>
          <a:prstGeom prst="rect">
            <a:avLst/>
          </a:prstGeom>
          <a:noFill/>
        </p:spPr>
        <p:txBody>
          <a:bodyPr wrap="none" rtlCol="0">
            <a:spAutoFit/>
          </a:bodyPr>
          <a:lstStyle/>
          <a:p>
            <a:r>
              <a:rPr lang="en-US" b="1"/>
              <a:t>3</a:t>
            </a:r>
          </a:p>
        </p:txBody>
      </p:sp>
      <p:sp>
        <p:nvSpPr>
          <p:cNvPr id="20" name="Oval 19">
            <a:extLst>
              <a:ext uri="{FF2B5EF4-FFF2-40B4-BE49-F238E27FC236}">
                <a16:creationId xmlns:a16="http://schemas.microsoft.com/office/drawing/2014/main" id="{37223243-DA8D-124C-AF54-269FF16CA33A}"/>
              </a:ext>
            </a:extLst>
          </p:cNvPr>
          <p:cNvSpPr/>
          <p:nvPr/>
        </p:nvSpPr>
        <p:spPr>
          <a:xfrm>
            <a:off x="7426261" y="373431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0256FF5-68FE-2146-870C-EA9EC38BFE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28060" y="1116035"/>
            <a:ext cx="3163940" cy="3352735"/>
          </a:xfrm>
          <a:prstGeom prst="rect">
            <a:avLst/>
          </a:prstGeom>
        </p:spPr>
      </p:pic>
      <p:sp>
        <p:nvSpPr>
          <p:cNvPr id="22" name="TextBox 21">
            <a:extLst>
              <a:ext uri="{FF2B5EF4-FFF2-40B4-BE49-F238E27FC236}">
                <a16:creationId xmlns:a16="http://schemas.microsoft.com/office/drawing/2014/main" id="{E566DD15-2D8E-354B-A7A7-06CB9467CFF7}"/>
              </a:ext>
            </a:extLst>
          </p:cNvPr>
          <p:cNvSpPr txBox="1"/>
          <p:nvPr/>
        </p:nvSpPr>
        <p:spPr>
          <a:xfrm>
            <a:off x="10297814" y="4451459"/>
            <a:ext cx="301686" cy="369332"/>
          </a:xfrm>
          <a:prstGeom prst="rect">
            <a:avLst/>
          </a:prstGeom>
          <a:noFill/>
        </p:spPr>
        <p:txBody>
          <a:bodyPr wrap="none" rtlCol="0">
            <a:spAutoFit/>
          </a:bodyPr>
          <a:lstStyle/>
          <a:p>
            <a:r>
              <a:rPr lang="en-US" b="1"/>
              <a:t>4</a:t>
            </a:r>
          </a:p>
        </p:txBody>
      </p:sp>
      <p:sp>
        <p:nvSpPr>
          <p:cNvPr id="23" name="Oval 22">
            <a:extLst>
              <a:ext uri="{FF2B5EF4-FFF2-40B4-BE49-F238E27FC236}">
                <a16:creationId xmlns:a16="http://schemas.microsoft.com/office/drawing/2014/main" id="{3F78DDA4-D239-C542-83E9-681C4B9F28A9}"/>
              </a:ext>
            </a:extLst>
          </p:cNvPr>
          <p:cNvSpPr/>
          <p:nvPr/>
        </p:nvSpPr>
        <p:spPr>
          <a:xfrm>
            <a:off x="10226360" y="4413828"/>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5ABB2FB-67A9-C946-AB95-F4E4294319A8}"/>
              </a:ext>
            </a:extLst>
          </p:cNvPr>
          <p:cNvSpPr txBox="1"/>
          <p:nvPr/>
        </p:nvSpPr>
        <p:spPr>
          <a:xfrm>
            <a:off x="9275202" y="4900171"/>
            <a:ext cx="2791502" cy="1200329"/>
          </a:xfrm>
          <a:prstGeom prst="rect">
            <a:avLst/>
          </a:prstGeom>
          <a:noFill/>
        </p:spPr>
        <p:txBody>
          <a:bodyPr wrap="square" rtlCol="0">
            <a:spAutoFit/>
          </a:bodyPr>
          <a:lstStyle/>
          <a:p>
            <a:r>
              <a:rPr lang="en-US"/>
              <a:t>Navarro acknowledges Waters’ tweet in a YouTube video for campaign fundraising </a:t>
            </a:r>
          </a:p>
        </p:txBody>
      </p:sp>
    </p:spTree>
    <p:extLst>
      <p:ext uri="{BB962C8B-B14F-4D97-AF65-F5344CB8AC3E}">
        <p14:creationId xmlns:p14="http://schemas.microsoft.com/office/powerpoint/2010/main" val="718287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D1F24-A8CB-8D4A-9ACE-EF05702A6370}"/>
              </a:ext>
            </a:extLst>
          </p:cNvPr>
          <p:cNvSpPr>
            <a:spLocks noGrp="1"/>
          </p:cNvSpPr>
          <p:nvPr>
            <p:ph type="title"/>
          </p:nvPr>
        </p:nvSpPr>
        <p:spPr/>
        <p:txBody>
          <a:bodyPr/>
          <a:lstStyle/>
          <a:p>
            <a:r>
              <a:rPr lang="en-US"/>
              <a:t>Subjects in the </a:t>
            </a:r>
            <a:r>
              <a:rPr lang="en-US" err="1"/>
              <a:t>Pizzagate</a:t>
            </a:r>
            <a:r>
              <a:rPr lang="en-US"/>
              <a:t> evidence collage</a:t>
            </a:r>
          </a:p>
        </p:txBody>
      </p:sp>
      <p:sp>
        <p:nvSpPr>
          <p:cNvPr id="4" name="Slide Number Placeholder 3">
            <a:extLst>
              <a:ext uri="{FF2B5EF4-FFF2-40B4-BE49-F238E27FC236}">
                <a16:creationId xmlns:a16="http://schemas.microsoft.com/office/drawing/2014/main" id="{5B003C2E-6D00-9445-875D-67C3A065109F}"/>
              </a:ext>
            </a:extLst>
          </p:cNvPr>
          <p:cNvSpPr>
            <a:spLocks noGrp="1"/>
          </p:cNvSpPr>
          <p:nvPr>
            <p:ph type="sldNum" sz="quarter" idx="12"/>
          </p:nvPr>
        </p:nvSpPr>
        <p:spPr/>
        <p:txBody>
          <a:bodyPr/>
          <a:lstStyle/>
          <a:p>
            <a:fld id="{EDE91985-A632-1D4D-B6FC-C086B0CD5C3C}" type="slidenum">
              <a:rPr lang="en-US" smtClean="0"/>
              <a:t>47</a:t>
            </a:fld>
            <a:endParaRPr lang="en-US"/>
          </a:p>
        </p:txBody>
      </p:sp>
      <p:pic>
        <p:nvPicPr>
          <p:cNvPr id="5" name="Picture 4">
            <a:extLst>
              <a:ext uri="{FF2B5EF4-FFF2-40B4-BE49-F238E27FC236}">
                <a16:creationId xmlns:a16="http://schemas.microsoft.com/office/drawing/2014/main" id="{86DA61AD-3B9A-374B-929E-5A9E40C7C536}"/>
              </a:ext>
            </a:extLst>
          </p:cNvPr>
          <p:cNvPicPr>
            <a:picLocks noChangeAspect="1"/>
          </p:cNvPicPr>
          <p:nvPr/>
        </p:nvPicPr>
        <p:blipFill>
          <a:blip r:embed="rId2"/>
          <a:stretch>
            <a:fillRect/>
          </a:stretch>
        </p:blipFill>
        <p:spPr>
          <a:xfrm>
            <a:off x="1134605" y="1369135"/>
            <a:ext cx="1109698" cy="1109698"/>
          </a:xfrm>
          <a:prstGeom prst="rect">
            <a:avLst/>
          </a:prstGeom>
        </p:spPr>
      </p:pic>
      <p:sp>
        <p:nvSpPr>
          <p:cNvPr id="6" name="TextBox 5">
            <a:extLst>
              <a:ext uri="{FF2B5EF4-FFF2-40B4-BE49-F238E27FC236}">
                <a16:creationId xmlns:a16="http://schemas.microsoft.com/office/drawing/2014/main" id="{1F6586C2-FBC2-324A-8213-4E9A2E36FAB5}"/>
              </a:ext>
            </a:extLst>
          </p:cNvPr>
          <p:cNvSpPr txBox="1"/>
          <p:nvPr/>
        </p:nvSpPr>
        <p:spPr>
          <a:xfrm>
            <a:off x="249075" y="2565068"/>
            <a:ext cx="2838021" cy="646331"/>
          </a:xfrm>
          <a:prstGeom prst="rect">
            <a:avLst/>
          </a:prstGeom>
          <a:noFill/>
        </p:spPr>
        <p:txBody>
          <a:bodyPr wrap="none" rtlCol="0">
            <a:spAutoFit/>
          </a:bodyPr>
          <a:lstStyle/>
          <a:p>
            <a:pPr algn="ctr"/>
            <a:r>
              <a:rPr lang="en-US"/>
              <a:t>Democratic Party</a:t>
            </a:r>
          </a:p>
          <a:p>
            <a:pPr algn="ctr"/>
            <a:r>
              <a:rPr lang="en-US"/>
              <a:t>US Left-center Political Party</a:t>
            </a:r>
          </a:p>
        </p:txBody>
      </p:sp>
      <p:pic>
        <p:nvPicPr>
          <p:cNvPr id="7" name="Picture 6">
            <a:extLst>
              <a:ext uri="{FF2B5EF4-FFF2-40B4-BE49-F238E27FC236}">
                <a16:creationId xmlns:a16="http://schemas.microsoft.com/office/drawing/2014/main" id="{E002E84D-C5A2-D74C-BD89-2A9A75A500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9758" y="1293753"/>
            <a:ext cx="833220" cy="1109698"/>
          </a:xfrm>
          <a:prstGeom prst="rect">
            <a:avLst/>
          </a:prstGeom>
        </p:spPr>
      </p:pic>
      <p:sp>
        <p:nvSpPr>
          <p:cNvPr id="8" name="TextBox 7">
            <a:extLst>
              <a:ext uri="{FF2B5EF4-FFF2-40B4-BE49-F238E27FC236}">
                <a16:creationId xmlns:a16="http://schemas.microsoft.com/office/drawing/2014/main" id="{1E7F24CC-17AD-5244-96C2-5EC1D0440FF4}"/>
              </a:ext>
            </a:extLst>
          </p:cNvPr>
          <p:cNvSpPr txBox="1"/>
          <p:nvPr/>
        </p:nvSpPr>
        <p:spPr>
          <a:xfrm>
            <a:off x="2753081" y="2333193"/>
            <a:ext cx="1981376" cy="646331"/>
          </a:xfrm>
          <a:prstGeom prst="rect">
            <a:avLst/>
          </a:prstGeom>
          <a:noFill/>
        </p:spPr>
        <p:txBody>
          <a:bodyPr wrap="none" rtlCol="0">
            <a:spAutoFit/>
          </a:bodyPr>
          <a:lstStyle/>
          <a:p>
            <a:pPr algn="ctr"/>
            <a:r>
              <a:rPr lang="en-US"/>
              <a:t>John Podesta</a:t>
            </a:r>
          </a:p>
          <a:p>
            <a:pPr algn="ctr"/>
            <a:r>
              <a:rPr lang="en-US"/>
              <a:t>Political Consultant</a:t>
            </a:r>
          </a:p>
        </p:txBody>
      </p:sp>
      <p:pic>
        <p:nvPicPr>
          <p:cNvPr id="9" name="Picture 8">
            <a:extLst>
              <a:ext uri="{FF2B5EF4-FFF2-40B4-BE49-F238E27FC236}">
                <a16:creationId xmlns:a16="http://schemas.microsoft.com/office/drawing/2014/main" id="{8A162D94-A8CD-DF48-BD8E-3C3BE5B469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17369" y="4851532"/>
            <a:ext cx="452737" cy="1051517"/>
          </a:xfrm>
          <a:prstGeom prst="rect">
            <a:avLst/>
          </a:prstGeom>
        </p:spPr>
      </p:pic>
      <p:sp>
        <p:nvSpPr>
          <p:cNvPr id="10" name="TextBox 9">
            <a:extLst>
              <a:ext uri="{FF2B5EF4-FFF2-40B4-BE49-F238E27FC236}">
                <a16:creationId xmlns:a16="http://schemas.microsoft.com/office/drawing/2014/main" id="{346A193B-18BF-164B-8443-34493630CFE8}"/>
              </a:ext>
            </a:extLst>
          </p:cNvPr>
          <p:cNvSpPr txBox="1"/>
          <p:nvPr/>
        </p:nvSpPr>
        <p:spPr>
          <a:xfrm>
            <a:off x="8048954" y="5940817"/>
            <a:ext cx="2067005" cy="923330"/>
          </a:xfrm>
          <a:prstGeom prst="rect">
            <a:avLst/>
          </a:prstGeom>
          <a:noFill/>
        </p:spPr>
        <p:txBody>
          <a:bodyPr wrap="square" rtlCol="0">
            <a:spAutoFit/>
          </a:bodyPr>
          <a:lstStyle/>
          <a:p>
            <a:pPr algn="ctr"/>
            <a:r>
              <a:rPr lang="en-US"/>
              <a:t>WikiLeaks Leak Publishing Organization</a:t>
            </a:r>
          </a:p>
        </p:txBody>
      </p:sp>
      <p:pic>
        <p:nvPicPr>
          <p:cNvPr id="11" name="Picture 10">
            <a:extLst>
              <a:ext uri="{FF2B5EF4-FFF2-40B4-BE49-F238E27FC236}">
                <a16:creationId xmlns:a16="http://schemas.microsoft.com/office/drawing/2014/main" id="{9B6DCB76-6CC6-884C-96AB-45E3253CE22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21194" y="1504025"/>
            <a:ext cx="988039" cy="1323266"/>
          </a:xfrm>
          <a:prstGeom prst="rect">
            <a:avLst/>
          </a:prstGeom>
        </p:spPr>
      </p:pic>
      <p:sp>
        <p:nvSpPr>
          <p:cNvPr id="12" name="TextBox 11">
            <a:extLst>
              <a:ext uri="{FF2B5EF4-FFF2-40B4-BE49-F238E27FC236}">
                <a16:creationId xmlns:a16="http://schemas.microsoft.com/office/drawing/2014/main" id="{824A8D86-FC32-884A-9F83-0AA6A2A43536}"/>
              </a:ext>
            </a:extLst>
          </p:cNvPr>
          <p:cNvSpPr txBox="1"/>
          <p:nvPr/>
        </p:nvSpPr>
        <p:spPr>
          <a:xfrm>
            <a:off x="4743626" y="2831705"/>
            <a:ext cx="1543436" cy="646331"/>
          </a:xfrm>
          <a:prstGeom prst="rect">
            <a:avLst/>
          </a:prstGeom>
          <a:noFill/>
        </p:spPr>
        <p:txBody>
          <a:bodyPr wrap="none" rtlCol="0">
            <a:spAutoFit/>
          </a:bodyPr>
          <a:lstStyle/>
          <a:p>
            <a:pPr algn="ctr"/>
            <a:r>
              <a:rPr lang="en-US"/>
              <a:t>Jeffrey Epstein</a:t>
            </a:r>
          </a:p>
          <a:p>
            <a:pPr algn="ctr"/>
            <a:r>
              <a:rPr lang="en-US"/>
              <a:t>Sex Offender</a:t>
            </a:r>
          </a:p>
        </p:txBody>
      </p:sp>
      <p:pic>
        <p:nvPicPr>
          <p:cNvPr id="13" name="Picture 12">
            <a:extLst>
              <a:ext uri="{FF2B5EF4-FFF2-40B4-BE49-F238E27FC236}">
                <a16:creationId xmlns:a16="http://schemas.microsoft.com/office/drawing/2014/main" id="{9CFE2332-574E-9942-A093-2CAFB656F96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82855" y="3377999"/>
            <a:ext cx="1028778" cy="1525163"/>
          </a:xfrm>
          <a:prstGeom prst="rect">
            <a:avLst/>
          </a:prstGeom>
        </p:spPr>
      </p:pic>
      <p:sp>
        <p:nvSpPr>
          <p:cNvPr id="14" name="TextBox 13">
            <a:extLst>
              <a:ext uri="{FF2B5EF4-FFF2-40B4-BE49-F238E27FC236}">
                <a16:creationId xmlns:a16="http://schemas.microsoft.com/office/drawing/2014/main" id="{B93B5D31-52A5-A046-9B06-A65F51853E28}"/>
              </a:ext>
            </a:extLst>
          </p:cNvPr>
          <p:cNvSpPr txBox="1"/>
          <p:nvPr/>
        </p:nvSpPr>
        <p:spPr>
          <a:xfrm>
            <a:off x="2397732" y="4975764"/>
            <a:ext cx="2292486" cy="923330"/>
          </a:xfrm>
          <a:prstGeom prst="rect">
            <a:avLst/>
          </a:prstGeom>
          <a:noFill/>
        </p:spPr>
        <p:txBody>
          <a:bodyPr wrap="none" rtlCol="0">
            <a:spAutoFit/>
          </a:bodyPr>
          <a:lstStyle/>
          <a:p>
            <a:pPr algn="ctr"/>
            <a:r>
              <a:rPr lang="en-US"/>
              <a:t>Hillary Clinton</a:t>
            </a:r>
          </a:p>
          <a:p>
            <a:pPr algn="ctr"/>
            <a:r>
              <a:rPr lang="en-US"/>
              <a:t>Presidential Candidate</a:t>
            </a:r>
          </a:p>
          <a:p>
            <a:pPr algn="ctr"/>
            <a:r>
              <a:rPr lang="en-US"/>
              <a:t>US Democratic Party</a:t>
            </a:r>
          </a:p>
        </p:txBody>
      </p:sp>
      <p:pic>
        <p:nvPicPr>
          <p:cNvPr id="15" name="Picture 14">
            <a:extLst>
              <a:ext uri="{FF2B5EF4-FFF2-40B4-BE49-F238E27FC236}">
                <a16:creationId xmlns:a16="http://schemas.microsoft.com/office/drawing/2014/main" id="{587A086A-F68C-EC47-9C8E-20663156F47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7885" y="3566718"/>
            <a:ext cx="1762408" cy="1173792"/>
          </a:xfrm>
          <a:prstGeom prst="rect">
            <a:avLst/>
          </a:prstGeom>
        </p:spPr>
      </p:pic>
      <p:sp>
        <p:nvSpPr>
          <p:cNvPr id="16" name="TextBox 15">
            <a:extLst>
              <a:ext uri="{FF2B5EF4-FFF2-40B4-BE49-F238E27FC236}">
                <a16:creationId xmlns:a16="http://schemas.microsoft.com/office/drawing/2014/main" id="{960A90BC-EB93-D74F-8210-458C448D6983}"/>
              </a:ext>
            </a:extLst>
          </p:cNvPr>
          <p:cNvSpPr txBox="1"/>
          <p:nvPr/>
        </p:nvSpPr>
        <p:spPr>
          <a:xfrm>
            <a:off x="727198" y="4791098"/>
            <a:ext cx="1648528" cy="369332"/>
          </a:xfrm>
          <a:prstGeom prst="rect">
            <a:avLst/>
          </a:prstGeom>
          <a:noFill/>
        </p:spPr>
        <p:txBody>
          <a:bodyPr wrap="none" rtlCol="0">
            <a:spAutoFit/>
          </a:bodyPr>
          <a:lstStyle/>
          <a:p>
            <a:r>
              <a:rPr lang="en-US"/>
              <a:t>“world leaders”</a:t>
            </a:r>
          </a:p>
        </p:txBody>
      </p:sp>
      <p:sp>
        <p:nvSpPr>
          <p:cNvPr id="17" name="TextBox 16">
            <a:extLst>
              <a:ext uri="{FF2B5EF4-FFF2-40B4-BE49-F238E27FC236}">
                <a16:creationId xmlns:a16="http://schemas.microsoft.com/office/drawing/2014/main" id="{ADBFE46D-953A-FE4F-A2EC-6CD5483604A3}"/>
              </a:ext>
            </a:extLst>
          </p:cNvPr>
          <p:cNvSpPr txBox="1"/>
          <p:nvPr/>
        </p:nvSpPr>
        <p:spPr>
          <a:xfrm>
            <a:off x="1107842" y="5115287"/>
            <a:ext cx="900183" cy="369332"/>
          </a:xfrm>
          <a:prstGeom prst="rect">
            <a:avLst/>
          </a:prstGeom>
          <a:noFill/>
        </p:spPr>
        <p:txBody>
          <a:bodyPr wrap="none" rtlCol="0">
            <a:spAutoFit/>
          </a:bodyPr>
          <a:lstStyle/>
          <a:p>
            <a:r>
              <a:rPr lang="en-US" b="1">
                <a:solidFill>
                  <a:srgbClr val="FF0000"/>
                </a:solidFill>
              </a:rPr>
              <a:t>(target)</a:t>
            </a:r>
          </a:p>
        </p:txBody>
      </p:sp>
      <p:sp>
        <p:nvSpPr>
          <p:cNvPr id="18" name="TextBox 17">
            <a:extLst>
              <a:ext uri="{FF2B5EF4-FFF2-40B4-BE49-F238E27FC236}">
                <a16:creationId xmlns:a16="http://schemas.microsoft.com/office/drawing/2014/main" id="{512713E4-B8E0-B34F-875E-772123F202E2}"/>
              </a:ext>
            </a:extLst>
          </p:cNvPr>
          <p:cNvSpPr txBox="1"/>
          <p:nvPr/>
        </p:nvSpPr>
        <p:spPr>
          <a:xfrm>
            <a:off x="1192188" y="3157369"/>
            <a:ext cx="900183" cy="369332"/>
          </a:xfrm>
          <a:prstGeom prst="rect">
            <a:avLst/>
          </a:prstGeom>
          <a:noFill/>
        </p:spPr>
        <p:txBody>
          <a:bodyPr wrap="none" rtlCol="0">
            <a:spAutoFit/>
          </a:bodyPr>
          <a:lstStyle/>
          <a:p>
            <a:r>
              <a:rPr lang="en-US" b="1">
                <a:solidFill>
                  <a:srgbClr val="FF0000"/>
                </a:solidFill>
              </a:rPr>
              <a:t>(target)</a:t>
            </a:r>
          </a:p>
        </p:txBody>
      </p:sp>
      <p:sp>
        <p:nvSpPr>
          <p:cNvPr id="19" name="TextBox 18">
            <a:extLst>
              <a:ext uri="{FF2B5EF4-FFF2-40B4-BE49-F238E27FC236}">
                <a16:creationId xmlns:a16="http://schemas.microsoft.com/office/drawing/2014/main" id="{0A3B989F-836E-A14E-A329-8C2E4D248D3D}"/>
              </a:ext>
            </a:extLst>
          </p:cNvPr>
          <p:cNvSpPr txBox="1"/>
          <p:nvPr/>
        </p:nvSpPr>
        <p:spPr>
          <a:xfrm>
            <a:off x="3093925" y="5788730"/>
            <a:ext cx="900183" cy="369332"/>
          </a:xfrm>
          <a:prstGeom prst="rect">
            <a:avLst/>
          </a:prstGeom>
          <a:noFill/>
        </p:spPr>
        <p:txBody>
          <a:bodyPr wrap="none" rtlCol="0">
            <a:spAutoFit/>
          </a:bodyPr>
          <a:lstStyle/>
          <a:p>
            <a:r>
              <a:rPr lang="en-US" b="1">
                <a:solidFill>
                  <a:srgbClr val="FF0000"/>
                </a:solidFill>
              </a:rPr>
              <a:t>(target)</a:t>
            </a:r>
          </a:p>
        </p:txBody>
      </p:sp>
      <p:sp>
        <p:nvSpPr>
          <p:cNvPr id="20" name="TextBox 19">
            <a:extLst>
              <a:ext uri="{FF2B5EF4-FFF2-40B4-BE49-F238E27FC236}">
                <a16:creationId xmlns:a16="http://schemas.microsoft.com/office/drawing/2014/main" id="{855CA840-19EA-894D-8F75-1B51F75F0CD8}"/>
              </a:ext>
            </a:extLst>
          </p:cNvPr>
          <p:cNvSpPr txBox="1"/>
          <p:nvPr/>
        </p:nvSpPr>
        <p:spPr>
          <a:xfrm>
            <a:off x="3237379" y="2869302"/>
            <a:ext cx="900183" cy="369332"/>
          </a:xfrm>
          <a:prstGeom prst="rect">
            <a:avLst/>
          </a:prstGeom>
          <a:noFill/>
        </p:spPr>
        <p:txBody>
          <a:bodyPr wrap="none" rtlCol="0">
            <a:spAutoFit/>
          </a:bodyPr>
          <a:lstStyle/>
          <a:p>
            <a:r>
              <a:rPr lang="en-US" b="1">
                <a:solidFill>
                  <a:srgbClr val="FF0000"/>
                </a:solidFill>
              </a:rPr>
              <a:t>(target)</a:t>
            </a:r>
          </a:p>
        </p:txBody>
      </p:sp>
      <p:pic>
        <p:nvPicPr>
          <p:cNvPr id="22" name="Picture 21">
            <a:extLst>
              <a:ext uri="{FF2B5EF4-FFF2-40B4-BE49-F238E27FC236}">
                <a16:creationId xmlns:a16="http://schemas.microsoft.com/office/drawing/2014/main" id="{E4319279-599E-A640-909A-855535EE8DC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92445" y="1376567"/>
            <a:ext cx="951498" cy="951498"/>
          </a:xfrm>
          <a:prstGeom prst="rect">
            <a:avLst/>
          </a:prstGeom>
        </p:spPr>
      </p:pic>
      <p:sp>
        <p:nvSpPr>
          <p:cNvPr id="23" name="TextBox 22">
            <a:extLst>
              <a:ext uri="{FF2B5EF4-FFF2-40B4-BE49-F238E27FC236}">
                <a16:creationId xmlns:a16="http://schemas.microsoft.com/office/drawing/2014/main" id="{999AB522-F618-AA4C-A661-3D695B29ACE5}"/>
              </a:ext>
            </a:extLst>
          </p:cNvPr>
          <p:cNvSpPr txBox="1"/>
          <p:nvPr/>
        </p:nvSpPr>
        <p:spPr>
          <a:xfrm>
            <a:off x="6637063" y="2224125"/>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24" name="Picture 23">
            <a:extLst>
              <a:ext uri="{FF2B5EF4-FFF2-40B4-BE49-F238E27FC236}">
                <a16:creationId xmlns:a16="http://schemas.microsoft.com/office/drawing/2014/main" id="{1A346E65-0D6C-7849-AFAB-D79BCBF4F75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59033" y="5012111"/>
            <a:ext cx="1792702" cy="365180"/>
          </a:xfrm>
          <a:prstGeom prst="rect">
            <a:avLst/>
          </a:prstGeom>
        </p:spPr>
      </p:pic>
      <p:sp>
        <p:nvSpPr>
          <p:cNvPr id="25" name="TextBox 24">
            <a:extLst>
              <a:ext uri="{FF2B5EF4-FFF2-40B4-BE49-F238E27FC236}">
                <a16:creationId xmlns:a16="http://schemas.microsoft.com/office/drawing/2014/main" id="{BECC84FF-D7BE-A549-BC81-20779835F63B}"/>
              </a:ext>
            </a:extLst>
          </p:cNvPr>
          <p:cNvSpPr txBox="1"/>
          <p:nvPr/>
        </p:nvSpPr>
        <p:spPr>
          <a:xfrm>
            <a:off x="6622470" y="5437867"/>
            <a:ext cx="1658339" cy="646331"/>
          </a:xfrm>
          <a:prstGeom prst="rect">
            <a:avLst/>
          </a:prstGeom>
          <a:noFill/>
        </p:spPr>
        <p:txBody>
          <a:bodyPr wrap="none" rtlCol="0">
            <a:spAutoFit/>
          </a:bodyPr>
          <a:lstStyle/>
          <a:p>
            <a:pPr algn="ctr"/>
            <a:r>
              <a:rPr lang="en-US"/>
              <a:t>Rolling Stone</a:t>
            </a:r>
          </a:p>
          <a:p>
            <a:pPr algn="ctr"/>
            <a:r>
              <a:rPr lang="en-US"/>
              <a:t>News Magazine</a:t>
            </a:r>
          </a:p>
        </p:txBody>
      </p:sp>
      <p:sp>
        <p:nvSpPr>
          <p:cNvPr id="26" name="TextBox 25">
            <a:extLst>
              <a:ext uri="{FF2B5EF4-FFF2-40B4-BE49-F238E27FC236}">
                <a16:creationId xmlns:a16="http://schemas.microsoft.com/office/drawing/2014/main" id="{8D02741E-8107-504F-B882-2BE67770AAFB}"/>
              </a:ext>
            </a:extLst>
          </p:cNvPr>
          <p:cNvSpPr txBox="1"/>
          <p:nvPr/>
        </p:nvSpPr>
        <p:spPr>
          <a:xfrm>
            <a:off x="249075" y="6223283"/>
            <a:ext cx="3932743" cy="369332"/>
          </a:xfrm>
          <a:prstGeom prst="rect">
            <a:avLst/>
          </a:prstGeom>
          <a:noFill/>
        </p:spPr>
        <p:txBody>
          <a:bodyPr wrap="none" rtlCol="0">
            <a:spAutoFit/>
          </a:bodyPr>
          <a:lstStyle/>
          <a:p>
            <a:r>
              <a:rPr lang="en-US" b="1"/>
              <a:t>wedge issue: homophobia/transphobia</a:t>
            </a:r>
          </a:p>
        </p:txBody>
      </p:sp>
      <p:pic>
        <p:nvPicPr>
          <p:cNvPr id="27" name="Picture 26">
            <a:extLst>
              <a:ext uri="{FF2B5EF4-FFF2-40B4-BE49-F238E27FC236}">
                <a16:creationId xmlns:a16="http://schemas.microsoft.com/office/drawing/2014/main" id="{6410E748-0BE7-7044-82F3-FF39394FCC8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53884" y="1512057"/>
            <a:ext cx="1536624" cy="597243"/>
          </a:xfrm>
          <a:prstGeom prst="rect">
            <a:avLst/>
          </a:prstGeom>
        </p:spPr>
      </p:pic>
      <p:sp>
        <p:nvSpPr>
          <p:cNvPr id="28" name="TextBox 27">
            <a:extLst>
              <a:ext uri="{FF2B5EF4-FFF2-40B4-BE49-F238E27FC236}">
                <a16:creationId xmlns:a16="http://schemas.microsoft.com/office/drawing/2014/main" id="{1732361D-0ED5-2F48-BCB9-C57E45171F95}"/>
              </a:ext>
            </a:extLst>
          </p:cNvPr>
          <p:cNvSpPr txBox="1"/>
          <p:nvPr/>
        </p:nvSpPr>
        <p:spPr>
          <a:xfrm>
            <a:off x="8231980" y="2212963"/>
            <a:ext cx="1373518" cy="923330"/>
          </a:xfrm>
          <a:prstGeom prst="rect">
            <a:avLst/>
          </a:prstGeom>
          <a:noFill/>
        </p:spPr>
        <p:txBody>
          <a:bodyPr wrap="none" rtlCol="0">
            <a:spAutoFit/>
          </a:bodyPr>
          <a:lstStyle/>
          <a:p>
            <a:pPr algn="ctr"/>
            <a:r>
              <a:rPr lang="en-US"/>
              <a:t>4chan</a:t>
            </a:r>
          </a:p>
          <a:p>
            <a:pPr algn="ctr"/>
            <a:r>
              <a:rPr lang="en-US"/>
              <a:t>Social Media</a:t>
            </a:r>
          </a:p>
          <a:p>
            <a:pPr algn="ctr"/>
            <a:r>
              <a:rPr lang="en-US"/>
              <a:t>Organization</a:t>
            </a:r>
          </a:p>
        </p:txBody>
      </p:sp>
      <p:pic>
        <p:nvPicPr>
          <p:cNvPr id="29" name="Picture 28">
            <a:extLst>
              <a:ext uri="{FF2B5EF4-FFF2-40B4-BE49-F238E27FC236}">
                <a16:creationId xmlns:a16="http://schemas.microsoft.com/office/drawing/2014/main" id="{A7553145-1038-8841-8DF8-190B7108F5A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40103" y="3358084"/>
            <a:ext cx="1249139" cy="520162"/>
          </a:xfrm>
          <a:prstGeom prst="rect">
            <a:avLst/>
          </a:prstGeom>
        </p:spPr>
      </p:pic>
      <p:sp>
        <p:nvSpPr>
          <p:cNvPr id="30" name="TextBox 29">
            <a:extLst>
              <a:ext uri="{FF2B5EF4-FFF2-40B4-BE49-F238E27FC236}">
                <a16:creationId xmlns:a16="http://schemas.microsoft.com/office/drawing/2014/main" id="{0A21EB40-5B48-D040-8C31-89ADE15C42D1}"/>
              </a:ext>
            </a:extLst>
          </p:cNvPr>
          <p:cNvSpPr txBox="1"/>
          <p:nvPr/>
        </p:nvSpPr>
        <p:spPr>
          <a:xfrm>
            <a:off x="6740103" y="3945613"/>
            <a:ext cx="1364476" cy="923330"/>
          </a:xfrm>
          <a:prstGeom prst="rect">
            <a:avLst/>
          </a:prstGeom>
          <a:noFill/>
        </p:spPr>
        <p:txBody>
          <a:bodyPr wrap="none" rtlCol="0">
            <a:spAutoFit/>
          </a:bodyPr>
          <a:lstStyle/>
          <a:p>
            <a:pPr algn="ctr"/>
            <a:r>
              <a:rPr lang="en-US"/>
              <a:t>YouTube</a:t>
            </a:r>
          </a:p>
          <a:p>
            <a:pPr algn="ctr"/>
            <a:r>
              <a:rPr lang="en-US"/>
              <a:t>Social Media</a:t>
            </a:r>
          </a:p>
          <a:p>
            <a:pPr algn="ctr"/>
            <a:r>
              <a:rPr lang="en-US"/>
              <a:t>Organization</a:t>
            </a:r>
          </a:p>
        </p:txBody>
      </p:sp>
      <p:pic>
        <p:nvPicPr>
          <p:cNvPr id="31" name="Picture 30">
            <a:extLst>
              <a:ext uri="{FF2B5EF4-FFF2-40B4-BE49-F238E27FC236}">
                <a16:creationId xmlns:a16="http://schemas.microsoft.com/office/drawing/2014/main" id="{6B47CFBD-0FDA-5446-8A82-9684CEA16038}"/>
              </a:ext>
            </a:extLst>
          </p:cNvPr>
          <p:cNvPicPr>
            <a:picLocks noChangeAspect="1"/>
          </p:cNvPicPr>
          <p:nvPr/>
        </p:nvPicPr>
        <p:blipFill>
          <a:blip r:embed="rId12"/>
          <a:stretch>
            <a:fillRect/>
          </a:stretch>
        </p:blipFill>
        <p:spPr>
          <a:xfrm>
            <a:off x="8288707" y="3315641"/>
            <a:ext cx="1587500" cy="596900"/>
          </a:xfrm>
          <a:prstGeom prst="rect">
            <a:avLst/>
          </a:prstGeom>
        </p:spPr>
      </p:pic>
      <p:sp>
        <p:nvSpPr>
          <p:cNvPr id="32" name="TextBox 31">
            <a:extLst>
              <a:ext uri="{FF2B5EF4-FFF2-40B4-BE49-F238E27FC236}">
                <a16:creationId xmlns:a16="http://schemas.microsoft.com/office/drawing/2014/main" id="{8FA521D5-C623-F640-8D10-AB99E7822239}"/>
              </a:ext>
            </a:extLst>
          </p:cNvPr>
          <p:cNvSpPr txBox="1"/>
          <p:nvPr/>
        </p:nvSpPr>
        <p:spPr>
          <a:xfrm>
            <a:off x="8404044" y="3887821"/>
            <a:ext cx="1364476" cy="923330"/>
          </a:xfrm>
          <a:prstGeom prst="rect">
            <a:avLst/>
          </a:prstGeom>
          <a:noFill/>
        </p:spPr>
        <p:txBody>
          <a:bodyPr wrap="none" rtlCol="0">
            <a:spAutoFit/>
          </a:bodyPr>
          <a:lstStyle/>
          <a:p>
            <a:pPr algn="ctr"/>
            <a:r>
              <a:rPr lang="en-US"/>
              <a:t>Reddit</a:t>
            </a:r>
          </a:p>
          <a:p>
            <a:pPr algn="ctr"/>
            <a:r>
              <a:rPr lang="en-US"/>
              <a:t>Social Media</a:t>
            </a:r>
          </a:p>
          <a:p>
            <a:pPr algn="ctr"/>
            <a:r>
              <a:rPr lang="en-US"/>
              <a:t>Organization</a:t>
            </a:r>
          </a:p>
        </p:txBody>
      </p:sp>
      <p:pic>
        <p:nvPicPr>
          <p:cNvPr id="33" name="Picture 32">
            <a:extLst>
              <a:ext uri="{FF2B5EF4-FFF2-40B4-BE49-F238E27FC236}">
                <a16:creationId xmlns:a16="http://schemas.microsoft.com/office/drawing/2014/main" id="{50E629E5-8093-6F43-923F-7ED60CDAE6E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490646" y="261452"/>
            <a:ext cx="1347577" cy="1010683"/>
          </a:xfrm>
          <a:prstGeom prst="rect">
            <a:avLst/>
          </a:prstGeom>
        </p:spPr>
      </p:pic>
      <p:sp>
        <p:nvSpPr>
          <p:cNvPr id="34" name="TextBox 33">
            <a:extLst>
              <a:ext uri="{FF2B5EF4-FFF2-40B4-BE49-F238E27FC236}">
                <a16:creationId xmlns:a16="http://schemas.microsoft.com/office/drawing/2014/main" id="{C82EF985-DA0F-8847-B628-16DB9AE1FE14}"/>
              </a:ext>
            </a:extLst>
          </p:cNvPr>
          <p:cNvSpPr txBox="1"/>
          <p:nvPr/>
        </p:nvSpPr>
        <p:spPr>
          <a:xfrm>
            <a:off x="10274318" y="1294445"/>
            <a:ext cx="1780231" cy="923330"/>
          </a:xfrm>
          <a:prstGeom prst="rect">
            <a:avLst/>
          </a:prstGeom>
          <a:noFill/>
        </p:spPr>
        <p:txBody>
          <a:bodyPr wrap="none" rtlCol="0">
            <a:spAutoFit/>
          </a:bodyPr>
          <a:lstStyle/>
          <a:p>
            <a:pPr algn="ctr"/>
            <a:r>
              <a:rPr lang="en-US"/>
              <a:t>Comet Ping Pong</a:t>
            </a:r>
          </a:p>
          <a:p>
            <a:pPr algn="ctr"/>
            <a:r>
              <a:rPr lang="en-US"/>
              <a:t>Restaurant</a:t>
            </a:r>
          </a:p>
          <a:p>
            <a:pPr algn="ctr"/>
            <a:r>
              <a:rPr lang="en-US"/>
              <a:t>Washington, DC</a:t>
            </a:r>
          </a:p>
        </p:txBody>
      </p:sp>
      <p:pic>
        <p:nvPicPr>
          <p:cNvPr id="35" name="Picture 34">
            <a:extLst>
              <a:ext uri="{FF2B5EF4-FFF2-40B4-BE49-F238E27FC236}">
                <a16:creationId xmlns:a16="http://schemas.microsoft.com/office/drawing/2014/main" id="{9A31781F-0618-DF41-BA69-0A854ACAB82E}"/>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274318" y="2344958"/>
            <a:ext cx="1269133" cy="1269133"/>
          </a:xfrm>
          <a:prstGeom prst="rect">
            <a:avLst/>
          </a:prstGeom>
        </p:spPr>
      </p:pic>
      <p:sp>
        <p:nvSpPr>
          <p:cNvPr id="36" name="TextBox 35">
            <a:extLst>
              <a:ext uri="{FF2B5EF4-FFF2-40B4-BE49-F238E27FC236}">
                <a16:creationId xmlns:a16="http://schemas.microsoft.com/office/drawing/2014/main" id="{54CC1F31-742B-A14E-82D1-BB5A96C0434D}"/>
              </a:ext>
            </a:extLst>
          </p:cNvPr>
          <p:cNvSpPr txBox="1"/>
          <p:nvPr/>
        </p:nvSpPr>
        <p:spPr>
          <a:xfrm>
            <a:off x="9605498" y="3657602"/>
            <a:ext cx="2665090" cy="923330"/>
          </a:xfrm>
          <a:prstGeom prst="rect">
            <a:avLst/>
          </a:prstGeom>
          <a:noFill/>
        </p:spPr>
        <p:txBody>
          <a:bodyPr wrap="none" rtlCol="0">
            <a:spAutoFit/>
          </a:bodyPr>
          <a:lstStyle/>
          <a:p>
            <a:pPr algn="ctr"/>
            <a:r>
              <a:rPr lang="en-US"/>
              <a:t>Edgar Madison Welch</a:t>
            </a:r>
          </a:p>
          <a:p>
            <a:pPr algn="ctr"/>
            <a:r>
              <a:rPr lang="en-US"/>
              <a:t>Comet Ping Pong Shooting</a:t>
            </a:r>
          </a:p>
          <a:p>
            <a:pPr algn="ctr"/>
            <a:r>
              <a:rPr lang="en-US"/>
              <a:t>Gunman</a:t>
            </a:r>
          </a:p>
        </p:txBody>
      </p:sp>
      <p:pic>
        <p:nvPicPr>
          <p:cNvPr id="37" name="Picture 36">
            <a:extLst>
              <a:ext uri="{FF2B5EF4-FFF2-40B4-BE49-F238E27FC236}">
                <a16:creationId xmlns:a16="http://schemas.microsoft.com/office/drawing/2014/main" id="{5F2577FB-262B-064B-9122-8F8B4E3475E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877794" y="3866869"/>
            <a:ext cx="1261413" cy="1525163"/>
          </a:xfrm>
          <a:prstGeom prst="rect">
            <a:avLst/>
          </a:prstGeom>
        </p:spPr>
      </p:pic>
      <p:sp>
        <p:nvSpPr>
          <p:cNvPr id="38" name="TextBox 37">
            <a:extLst>
              <a:ext uri="{FF2B5EF4-FFF2-40B4-BE49-F238E27FC236}">
                <a16:creationId xmlns:a16="http://schemas.microsoft.com/office/drawing/2014/main" id="{D73510C3-1FEC-2645-A335-2ED5590D7EF4}"/>
              </a:ext>
            </a:extLst>
          </p:cNvPr>
          <p:cNvSpPr txBox="1"/>
          <p:nvPr/>
        </p:nvSpPr>
        <p:spPr>
          <a:xfrm>
            <a:off x="4470812" y="5435592"/>
            <a:ext cx="1962781" cy="923330"/>
          </a:xfrm>
          <a:prstGeom prst="rect">
            <a:avLst/>
          </a:prstGeom>
          <a:noFill/>
        </p:spPr>
        <p:txBody>
          <a:bodyPr wrap="none" rtlCol="0">
            <a:spAutoFit/>
          </a:bodyPr>
          <a:lstStyle/>
          <a:p>
            <a:pPr algn="ctr"/>
            <a:r>
              <a:rPr lang="en-US"/>
              <a:t>Alex Jones</a:t>
            </a:r>
          </a:p>
          <a:p>
            <a:pPr algn="ctr"/>
            <a:r>
              <a:rPr lang="en-US"/>
              <a:t>Right-wing</a:t>
            </a:r>
          </a:p>
          <a:p>
            <a:pPr algn="ctr"/>
            <a:r>
              <a:rPr lang="en-US"/>
              <a:t>conspiracy theorist</a:t>
            </a:r>
          </a:p>
        </p:txBody>
      </p:sp>
      <p:pic>
        <p:nvPicPr>
          <p:cNvPr id="2050" name="Picture 2" descr="QAnon - Wikipedia">
            <a:extLst>
              <a:ext uri="{FF2B5EF4-FFF2-40B4-BE49-F238E27FC236}">
                <a16:creationId xmlns:a16="http://schemas.microsoft.com/office/drawing/2014/main" id="{A25A5ACD-C493-754E-A5A3-A9E4FE54059D}"/>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681931" y="4636925"/>
            <a:ext cx="953518" cy="953518"/>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001455EE-23F9-EC4A-8475-6FA1397BEE83}"/>
              </a:ext>
            </a:extLst>
          </p:cNvPr>
          <p:cNvSpPr txBox="1"/>
          <p:nvPr/>
        </p:nvSpPr>
        <p:spPr>
          <a:xfrm>
            <a:off x="10178617" y="5650231"/>
            <a:ext cx="1971631" cy="646331"/>
          </a:xfrm>
          <a:prstGeom prst="rect">
            <a:avLst/>
          </a:prstGeom>
          <a:noFill/>
        </p:spPr>
        <p:txBody>
          <a:bodyPr wrap="square" rtlCol="0">
            <a:spAutoFit/>
          </a:bodyPr>
          <a:lstStyle/>
          <a:p>
            <a:pPr algn="ctr"/>
            <a:r>
              <a:rPr lang="en-US" err="1"/>
              <a:t>QAnon</a:t>
            </a:r>
            <a:r>
              <a:rPr lang="en-US"/>
              <a:t> Conspiracy Theory Supporters</a:t>
            </a:r>
          </a:p>
        </p:txBody>
      </p:sp>
    </p:spTree>
    <p:extLst>
      <p:ext uri="{BB962C8B-B14F-4D97-AF65-F5344CB8AC3E}">
        <p14:creationId xmlns:p14="http://schemas.microsoft.com/office/powerpoint/2010/main" val="25335561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A34DB-A6E4-A046-BC71-52B8A9C534F9}"/>
              </a:ext>
            </a:extLst>
          </p:cNvPr>
          <p:cNvSpPr>
            <a:spLocks noGrp="1"/>
          </p:cNvSpPr>
          <p:nvPr>
            <p:ph type="title"/>
          </p:nvPr>
        </p:nvSpPr>
        <p:spPr>
          <a:xfrm>
            <a:off x="838200" y="-3852"/>
            <a:ext cx="8454081" cy="1325563"/>
          </a:xfrm>
        </p:spPr>
        <p:txBody>
          <a:bodyPr/>
          <a:lstStyle/>
          <a:p>
            <a:r>
              <a:rPr lang="en-US" err="1"/>
              <a:t>Pizzagate</a:t>
            </a:r>
            <a:r>
              <a:rPr lang="en-US"/>
              <a:t> evidence collage timeline</a:t>
            </a:r>
          </a:p>
        </p:txBody>
      </p:sp>
      <p:sp>
        <p:nvSpPr>
          <p:cNvPr id="4" name="Slide Number Placeholder 3">
            <a:extLst>
              <a:ext uri="{FF2B5EF4-FFF2-40B4-BE49-F238E27FC236}">
                <a16:creationId xmlns:a16="http://schemas.microsoft.com/office/drawing/2014/main" id="{6554D9F9-9A75-5842-8829-D1D6DEF44C86}"/>
              </a:ext>
            </a:extLst>
          </p:cNvPr>
          <p:cNvSpPr>
            <a:spLocks noGrp="1"/>
          </p:cNvSpPr>
          <p:nvPr>
            <p:ph type="sldNum" sz="quarter" idx="12"/>
          </p:nvPr>
        </p:nvSpPr>
        <p:spPr/>
        <p:txBody>
          <a:bodyPr/>
          <a:lstStyle/>
          <a:p>
            <a:fld id="{EDE91985-A632-1D4D-B6FC-C086B0CD5C3C}" type="slidenum">
              <a:rPr lang="en-US" smtClean="0"/>
              <a:t>48</a:t>
            </a:fld>
            <a:endParaRPr lang="en-US"/>
          </a:p>
        </p:txBody>
      </p:sp>
      <p:pic>
        <p:nvPicPr>
          <p:cNvPr id="5" name="Picture 4">
            <a:extLst>
              <a:ext uri="{FF2B5EF4-FFF2-40B4-BE49-F238E27FC236}">
                <a16:creationId xmlns:a16="http://schemas.microsoft.com/office/drawing/2014/main" id="{EDD93EDD-78DB-2246-B8BC-213A3585E5D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99719" y="965975"/>
            <a:ext cx="1996609" cy="2151276"/>
          </a:xfrm>
          <a:prstGeom prst="rect">
            <a:avLst/>
          </a:prstGeom>
        </p:spPr>
      </p:pic>
      <p:pic>
        <p:nvPicPr>
          <p:cNvPr id="6" name="Picture 5">
            <a:extLst>
              <a:ext uri="{FF2B5EF4-FFF2-40B4-BE49-F238E27FC236}">
                <a16:creationId xmlns:a16="http://schemas.microsoft.com/office/drawing/2014/main" id="{A1164EB3-431B-954C-A261-D4DBB3C415E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6308" y="1484187"/>
            <a:ext cx="1879227" cy="2115821"/>
          </a:xfrm>
          <a:prstGeom prst="rect">
            <a:avLst/>
          </a:prstGeom>
        </p:spPr>
      </p:pic>
      <p:sp>
        <p:nvSpPr>
          <p:cNvPr id="7" name="TextBox 6">
            <a:extLst>
              <a:ext uri="{FF2B5EF4-FFF2-40B4-BE49-F238E27FC236}">
                <a16:creationId xmlns:a16="http://schemas.microsoft.com/office/drawing/2014/main" id="{1715BFC8-C277-FD4D-8890-D8D814E67C18}"/>
              </a:ext>
            </a:extLst>
          </p:cNvPr>
          <p:cNvSpPr txBox="1"/>
          <p:nvPr/>
        </p:nvSpPr>
        <p:spPr>
          <a:xfrm>
            <a:off x="2921242" y="4980563"/>
            <a:ext cx="301686" cy="369332"/>
          </a:xfrm>
          <a:prstGeom prst="rect">
            <a:avLst/>
          </a:prstGeom>
          <a:noFill/>
        </p:spPr>
        <p:txBody>
          <a:bodyPr wrap="none" rtlCol="0">
            <a:spAutoFit/>
          </a:bodyPr>
          <a:lstStyle/>
          <a:p>
            <a:r>
              <a:rPr lang="en-US" b="1"/>
              <a:t>3</a:t>
            </a:r>
          </a:p>
        </p:txBody>
      </p:sp>
      <p:sp>
        <p:nvSpPr>
          <p:cNvPr id="8" name="Oval 7">
            <a:extLst>
              <a:ext uri="{FF2B5EF4-FFF2-40B4-BE49-F238E27FC236}">
                <a16:creationId xmlns:a16="http://schemas.microsoft.com/office/drawing/2014/main" id="{078925E7-F3A1-AA45-B9A2-546F17666F53}"/>
              </a:ext>
            </a:extLst>
          </p:cNvPr>
          <p:cNvSpPr/>
          <p:nvPr/>
        </p:nvSpPr>
        <p:spPr>
          <a:xfrm>
            <a:off x="2839285" y="4938516"/>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58BC734-BF49-394B-920C-650340D756F6}"/>
              </a:ext>
            </a:extLst>
          </p:cNvPr>
          <p:cNvSpPr txBox="1"/>
          <p:nvPr/>
        </p:nvSpPr>
        <p:spPr>
          <a:xfrm>
            <a:off x="3367204" y="4980563"/>
            <a:ext cx="2528331" cy="1600438"/>
          </a:xfrm>
          <a:prstGeom prst="rect">
            <a:avLst/>
          </a:prstGeom>
          <a:noFill/>
        </p:spPr>
        <p:txBody>
          <a:bodyPr wrap="square" rtlCol="0">
            <a:spAutoFit/>
          </a:bodyPr>
          <a:lstStyle/>
          <a:p>
            <a:r>
              <a:rPr lang="en-US" sz="1400"/>
              <a:t>Using a combination of the Podesta emails and amateur investigations into Epstein, far-right pundits tweet that they have “cracked the code” on how leftist references to food are code for child sex trafficking</a:t>
            </a:r>
          </a:p>
        </p:txBody>
      </p:sp>
      <p:sp>
        <p:nvSpPr>
          <p:cNvPr id="11" name="TextBox 10">
            <a:extLst>
              <a:ext uri="{FF2B5EF4-FFF2-40B4-BE49-F238E27FC236}">
                <a16:creationId xmlns:a16="http://schemas.microsoft.com/office/drawing/2014/main" id="{3F6AC22F-A2C2-9440-B3B2-E5B364C7667A}"/>
              </a:ext>
            </a:extLst>
          </p:cNvPr>
          <p:cNvSpPr txBox="1"/>
          <p:nvPr/>
        </p:nvSpPr>
        <p:spPr>
          <a:xfrm>
            <a:off x="5929874" y="4659275"/>
            <a:ext cx="301686" cy="369332"/>
          </a:xfrm>
          <a:prstGeom prst="rect">
            <a:avLst/>
          </a:prstGeom>
          <a:noFill/>
        </p:spPr>
        <p:txBody>
          <a:bodyPr wrap="square" rtlCol="0">
            <a:spAutoFit/>
          </a:bodyPr>
          <a:lstStyle/>
          <a:p>
            <a:r>
              <a:rPr lang="en-US" b="1"/>
              <a:t>4</a:t>
            </a:r>
          </a:p>
        </p:txBody>
      </p:sp>
      <p:sp>
        <p:nvSpPr>
          <p:cNvPr id="12" name="Oval 11">
            <a:extLst>
              <a:ext uri="{FF2B5EF4-FFF2-40B4-BE49-F238E27FC236}">
                <a16:creationId xmlns:a16="http://schemas.microsoft.com/office/drawing/2014/main" id="{7661F00D-E0CC-5D44-9760-0E7B4AC1973E}"/>
              </a:ext>
            </a:extLst>
          </p:cNvPr>
          <p:cNvSpPr/>
          <p:nvPr/>
        </p:nvSpPr>
        <p:spPr>
          <a:xfrm>
            <a:off x="5847917" y="4617228"/>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5C9F99-A4D8-2F49-AF1E-14433E2BE5BB}"/>
              </a:ext>
            </a:extLst>
          </p:cNvPr>
          <p:cNvSpPr txBox="1"/>
          <p:nvPr/>
        </p:nvSpPr>
        <p:spPr>
          <a:xfrm>
            <a:off x="6341687" y="4549676"/>
            <a:ext cx="2514861" cy="1815882"/>
          </a:xfrm>
          <a:prstGeom prst="rect">
            <a:avLst/>
          </a:prstGeom>
          <a:noFill/>
        </p:spPr>
        <p:txBody>
          <a:bodyPr wrap="square" rtlCol="0">
            <a:spAutoFit/>
          </a:bodyPr>
          <a:lstStyle/>
          <a:p>
            <a:r>
              <a:rPr lang="en-US" sz="1400"/>
              <a:t>Evidence collages ”connecting the dots” for how leftists who support LGBTQ rights are really discussing raping children spread through social media – including multiple references from emails about the Comet Ping Pong restaurant</a:t>
            </a:r>
          </a:p>
        </p:txBody>
      </p:sp>
      <p:pic>
        <p:nvPicPr>
          <p:cNvPr id="3" name="Picture 2">
            <a:extLst>
              <a:ext uri="{FF2B5EF4-FFF2-40B4-BE49-F238E27FC236}">
                <a16:creationId xmlns:a16="http://schemas.microsoft.com/office/drawing/2014/main" id="{C69C3055-CECC-A84C-ABC1-07FD374E076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2719" y="3600008"/>
            <a:ext cx="1973463" cy="2203964"/>
          </a:xfrm>
          <a:prstGeom prst="rect">
            <a:avLst/>
          </a:prstGeom>
        </p:spPr>
      </p:pic>
      <p:sp>
        <p:nvSpPr>
          <p:cNvPr id="14" name="TextBox 13">
            <a:extLst>
              <a:ext uri="{FF2B5EF4-FFF2-40B4-BE49-F238E27FC236}">
                <a16:creationId xmlns:a16="http://schemas.microsoft.com/office/drawing/2014/main" id="{80B089B5-4D7A-AE48-95D9-59D5F727A32A}"/>
              </a:ext>
            </a:extLst>
          </p:cNvPr>
          <p:cNvSpPr txBox="1"/>
          <p:nvPr/>
        </p:nvSpPr>
        <p:spPr>
          <a:xfrm>
            <a:off x="389076" y="5949598"/>
            <a:ext cx="301686" cy="369332"/>
          </a:xfrm>
          <a:prstGeom prst="rect">
            <a:avLst/>
          </a:prstGeom>
          <a:noFill/>
        </p:spPr>
        <p:txBody>
          <a:bodyPr wrap="none" rtlCol="0">
            <a:spAutoFit/>
          </a:bodyPr>
          <a:lstStyle/>
          <a:p>
            <a:r>
              <a:rPr lang="en-US" b="1"/>
              <a:t>2</a:t>
            </a:r>
          </a:p>
        </p:txBody>
      </p:sp>
      <p:sp>
        <p:nvSpPr>
          <p:cNvPr id="15" name="Oval 14">
            <a:extLst>
              <a:ext uri="{FF2B5EF4-FFF2-40B4-BE49-F238E27FC236}">
                <a16:creationId xmlns:a16="http://schemas.microsoft.com/office/drawing/2014/main" id="{0BD91E8C-4A84-4345-9BDF-3611D39B6FEF}"/>
              </a:ext>
            </a:extLst>
          </p:cNvPr>
          <p:cNvSpPr/>
          <p:nvPr/>
        </p:nvSpPr>
        <p:spPr>
          <a:xfrm>
            <a:off x="307119" y="590755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DE200AA-C409-5445-B0B5-D524EBBC16A8}"/>
              </a:ext>
            </a:extLst>
          </p:cNvPr>
          <p:cNvSpPr txBox="1"/>
          <p:nvPr/>
        </p:nvSpPr>
        <p:spPr>
          <a:xfrm>
            <a:off x="772719" y="5767368"/>
            <a:ext cx="2017822" cy="738664"/>
          </a:xfrm>
          <a:prstGeom prst="rect">
            <a:avLst/>
          </a:prstGeom>
          <a:noFill/>
        </p:spPr>
        <p:txBody>
          <a:bodyPr wrap="square" rtlCol="0">
            <a:spAutoFit/>
          </a:bodyPr>
          <a:lstStyle/>
          <a:p>
            <a:r>
              <a:rPr lang="en-US" sz="1400"/>
              <a:t>Wikileaks releases emails from political consultant John Podesta</a:t>
            </a:r>
          </a:p>
        </p:txBody>
      </p:sp>
      <p:sp>
        <p:nvSpPr>
          <p:cNvPr id="17" name="TextBox 16">
            <a:extLst>
              <a:ext uri="{FF2B5EF4-FFF2-40B4-BE49-F238E27FC236}">
                <a16:creationId xmlns:a16="http://schemas.microsoft.com/office/drawing/2014/main" id="{FF2E562A-0653-2741-83E4-098ADF8B268E}"/>
              </a:ext>
            </a:extLst>
          </p:cNvPr>
          <p:cNvSpPr txBox="1"/>
          <p:nvPr/>
        </p:nvSpPr>
        <p:spPr>
          <a:xfrm>
            <a:off x="307119" y="3059668"/>
            <a:ext cx="301686" cy="369332"/>
          </a:xfrm>
          <a:prstGeom prst="rect">
            <a:avLst/>
          </a:prstGeom>
          <a:noFill/>
        </p:spPr>
        <p:txBody>
          <a:bodyPr wrap="none" rtlCol="0">
            <a:spAutoFit/>
          </a:bodyPr>
          <a:lstStyle/>
          <a:p>
            <a:r>
              <a:rPr lang="en-US" b="1"/>
              <a:t>1</a:t>
            </a:r>
          </a:p>
        </p:txBody>
      </p:sp>
      <p:sp>
        <p:nvSpPr>
          <p:cNvPr id="18" name="Oval 17">
            <a:extLst>
              <a:ext uri="{FF2B5EF4-FFF2-40B4-BE49-F238E27FC236}">
                <a16:creationId xmlns:a16="http://schemas.microsoft.com/office/drawing/2014/main" id="{72A57B5A-4D82-1642-A95E-AEB4B7DAE3D8}"/>
              </a:ext>
            </a:extLst>
          </p:cNvPr>
          <p:cNvSpPr/>
          <p:nvPr/>
        </p:nvSpPr>
        <p:spPr>
          <a:xfrm>
            <a:off x="225162" y="301762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1D69233-8E26-3144-AB76-3C4F4F8A6540}"/>
              </a:ext>
            </a:extLst>
          </p:cNvPr>
          <p:cNvSpPr txBox="1"/>
          <p:nvPr/>
        </p:nvSpPr>
        <p:spPr>
          <a:xfrm>
            <a:off x="712657" y="2803745"/>
            <a:ext cx="2077884" cy="738664"/>
          </a:xfrm>
          <a:prstGeom prst="rect">
            <a:avLst/>
          </a:prstGeom>
          <a:noFill/>
        </p:spPr>
        <p:txBody>
          <a:bodyPr wrap="square" rtlCol="0">
            <a:spAutoFit/>
          </a:bodyPr>
          <a:lstStyle/>
          <a:p>
            <a:r>
              <a:rPr lang="en-US" sz="1400"/>
              <a:t>More than a decade of sex offense investigations into Jeffrey Epstein</a:t>
            </a:r>
          </a:p>
        </p:txBody>
      </p:sp>
      <p:pic>
        <p:nvPicPr>
          <p:cNvPr id="22" name="Picture 21">
            <a:extLst>
              <a:ext uri="{FF2B5EF4-FFF2-40B4-BE49-F238E27FC236}">
                <a16:creationId xmlns:a16="http://schemas.microsoft.com/office/drawing/2014/main" id="{C7DDDCE8-D7BB-6F4D-99F7-9B20D306FC5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5162" y="876908"/>
            <a:ext cx="1479943" cy="1756803"/>
          </a:xfrm>
          <a:prstGeom prst="rect">
            <a:avLst/>
          </a:prstGeom>
        </p:spPr>
      </p:pic>
      <p:pic>
        <p:nvPicPr>
          <p:cNvPr id="23" name="Picture 22">
            <a:extLst>
              <a:ext uri="{FF2B5EF4-FFF2-40B4-BE49-F238E27FC236}">
                <a16:creationId xmlns:a16="http://schemas.microsoft.com/office/drawing/2014/main" id="{3FD9FC03-65AA-2E47-9C11-6A3FA04D70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2458" y="1141145"/>
            <a:ext cx="1479943" cy="1756803"/>
          </a:xfrm>
          <a:prstGeom prst="rect">
            <a:avLst/>
          </a:prstGeom>
        </p:spPr>
      </p:pic>
      <p:pic>
        <p:nvPicPr>
          <p:cNvPr id="24" name="Picture 23">
            <a:extLst>
              <a:ext uri="{FF2B5EF4-FFF2-40B4-BE49-F238E27FC236}">
                <a16:creationId xmlns:a16="http://schemas.microsoft.com/office/drawing/2014/main" id="{5534F150-9014-CB4C-AFDB-C8EC135E0E4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08720" y="2853455"/>
            <a:ext cx="1973050" cy="1908147"/>
          </a:xfrm>
          <a:prstGeom prst="rect">
            <a:avLst/>
          </a:prstGeom>
          <a:effectLst>
            <a:outerShdw blurRad="63500" sx="102000" sy="102000" algn="ctr" rotWithShape="0">
              <a:prstClr val="black">
                <a:alpha val="40000"/>
              </a:prstClr>
            </a:outerShdw>
          </a:effectLst>
        </p:spPr>
      </p:pic>
      <p:pic>
        <p:nvPicPr>
          <p:cNvPr id="25" name="Picture 24">
            <a:extLst>
              <a:ext uri="{FF2B5EF4-FFF2-40B4-BE49-F238E27FC236}">
                <a16:creationId xmlns:a16="http://schemas.microsoft.com/office/drawing/2014/main" id="{E936F8F8-02FB-B049-B09C-6CC85BC25F1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012917" y="933336"/>
            <a:ext cx="2962210" cy="3516364"/>
          </a:xfrm>
          <a:prstGeom prst="rect">
            <a:avLst/>
          </a:prstGeom>
        </p:spPr>
      </p:pic>
      <p:pic>
        <p:nvPicPr>
          <p:cNvPr id="26" name="Picture 25">
            <a:extLst>
              <a:ext uri="{FF2B5EF4-FFF2-40B4-BE49-F238E27FC236}">
                <a16:creationId xmlns:a16="http://schemas.microsoft.com/office/drawing/2014/main" id="{E66FBC38-619C-8B42-AC88-EB736CCF477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702082" y="129360"/>
            <a:ext cx="2190416" cy="2600188"/>
          </a:xfrm>
          <a:prstGeom prst="rect">
            <a:avLst/>
          </a:prstGeom>
        </p:spPr>
      </p:pic>
      <p:sp>
        <p:nvSpPr>
          <p:cNvPr id="27" name="TextBox 26">
            <a:extLst>
              <a:ext uri="{FF2B5EF4-FFF2-40B4-BE49-F238E27FC236}">
                <a16:creationId xmlns:a16="http://schemas.microsoft.com/office/drawing/2014/main" id="{D485FCC4-FB64-7D47-ABE6-96B2D9057360}"/>
              </a:ext>
            </a:extLst>
          </p:cNvPr>
          <p:cNvSpPr txBox="1"/>
          <p:nvPr/>
        </p:nvSpPr>
        <p:spPr>
          <a:xfrm>
            <a:off x="9115407" y="2789220"/>
            <a:ext cx="301686" cy="369332"/>
          </a:xfrm>
          <a:prstGeom prst="rect">
            <a:avLst/>
          </a:prstGeom>
          <a:noFill/>
        </p:spPr>
        <p:txBody>
          <a:bodyPr wrap="square" rtlCol="0">
            <a:spAutoFit/>
          </a:bodyPr>
          <a:lstStyle/>
          <a:p>
            <a:r>
              <a:rPr lang="en-US" b="1"/>
              <a:t>5</a:t>
            </a:r>
          </a:p>
        </p:txBody>
      </p:sp>
      <p:sp>
        <p:nvSpPr>
          <p:cNvPr id="28" name="Oval 27">
            <a:extLst>
              <a:ext uri="{FF2B5EF4-FFF2-40B4-BE49-F238E27FC236}">
                <a16:creationId xmlns:a16="http://schemas.microsoft.com/office/drawing/2014/main" id="{E8F83080-9D61-E144-A8D5-D2128A074C7D}"/>
              </a:ext>
            </a:extLst>
          </p:cNvPr>
          <p:cNvSpPr/>
          <p:nvPr/>
        </p:nvSpPr>
        <p:spPr>
          <a:xfrm>
            <a:off x="9033450" y="2747173"/>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E2E9CC3-AD0F-9141-A451-BE5ECF642695}"/>
              </a:ext>
            </a:extLst>
          </p:cNvPr>
          <p:cNvSpPr txBox="1"/>
          <p:nvPr/>
        </p:nvSpPr>
        <p:spPr>
          <a:xfrm>
            <a:off x="9536366" y="2690336"/>
            <a:ext cx="2628384" cy="738664"/>
          </a:xfrm>
          <a:prstGeom prst="rect">
            <a:avLst/>
          </a:prstGeom>
          <a:noFill/>
        </p:spPr>
        <p:txBody>
          <a:bodyPr wrap="square" rtlCol="0">
            <a:spAutoFit/>
          </a:bodyPr>
          <a:lstStyle/>
          <a:p>
            <a:r>
              <a:rPr lang="en-US" sz="1400"/>
              <a:t>Edgar Welch, armed, attacks Comet Ping Pong restaurant to “rescue the children” </a:t>
            </a:r>
          </a:p>
        </p:txBody>
      </p:sp>
      <p:pic>
        <p:nvPicPr>
          <p:cNvPr id="30" name="Picture 29">
            <a:extLst>
              <a:ext uri="{FF2B5EF4-FFF2-40B4-BE49-F238E27FC236}">
                <a16:creationId xmlns:a16="http://schemas.microsoft.com/office/drawing/2014/main" id="{954E2646-CD65-334C-9D6C-E6991CBA0D5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591340" y="3340687"/>
            <a:ext cx="2293541" cy="2722605"/>
          </a:xfrm>
          <a:prstGeom prst="rect">
            <a:avLst/>
          </a:prstGeom>
        </p:spPr>
      </p:pic>
      <p:sp>
        <p:nvSpPr>
          <p:cNvPr id="31" name="TextBox 30">
            <a:extLst>
              <a:ext uri="{FF2B5EF4-FFF2-40B4-BE49-F238E27FC236}">
                <a16:creationId xmlns:a16="http://schemas.microsoft.com/office/drawing/2014/main" id="{022EBCC2-EDA7-2341-AE14-A11EBC9F289A}"/>
              </a:ext>
            </a:extLst>
          </p:cNvPr>
          <p:cNvSpPr txBox="1"/>
          <p:nvPr/>
        </p:nvSpPr>
        <p:spPr>
          <a:xfrm>
            <a:off x="9591339" y="5982812"/>
            <a:ext cx="2293541" cy="523220"/>
          </a:xfrm>
          <a:prstGeom prst="rect">
            <a:avLst/>
          </a:prstGeom>
          <a:noFill/>
        </p:spPr>
        <p:txBody>
          <a:bodyPr wrap="square" rtlCol="0">
            <a:spAutoFit/>
          </a:bodyPr>
          <a:lstStyle/>
          <a:p>
            <a:r>
              <a:rPr lang="en-US" sz="1400"/>
              <a:t>It is adopted by </a:t>
            </a:r>
            <a:r>
              <a:rPr lang="en-US" sz="1400" err="1"/>
              <a:t>QAnon</a:t>
            </a:r>
            <a:r>
              <a:rPr lang="en-US" sz="1400"/>
              <a:t> who continues to spread it</a:t>
            </a:r>
          </a:p>
        </p:txBody>
      </p:sp>
      <p:sp>
        <p:nvSpPr>
          <p:cNvPr id="32" name="TextBox 31">
            <a:extLst>
              <a:ext uri="{FF2B5EF4-FFF2-40B4-BE49-F238E27FC236}">
                <a16:creationId xmlns:a16="http://schemas.microsoft.com/office/drawing/2014/main" id="{C67820C6-1DCF-A44E-9FFE-3BDE282355BB}"/>
              </a:ext>
            </a:extLst>
          </p:cNvPr>
          <p:cNvSpPr txBox="1"/>
          <p:nvPr/>
        </p:nvSpPr>
        <p:spPr>
          <a:xfrm>
            <a:off x="9151941" y="5560847"/>
            <a:ext cx="301686" cy="369332"/>
          </a:xfrm>
          <a:prstGeom prst="rect">
            <a:avLst/>
          </a:prstGeom>
          <a:noFill/>
        </p:spPr>
        <p:txBody>
          <a:bodyPr wrap="square" rtlCol="0">
            <a:spAutoFit/>
          </a:bodyPr>
          <a:lstStyle/>
          <a:p>
            <a:r>
              <a:rPr lang="en-US" b="1"/>
              <a:t>6</a:t>
            </a:r>
          </a:p>
        </p:txBody>
      </p:sp>
      <p:sp>
        <p:nvSpPr>
          <p:cNvPr id="33" name="Oval 32">
            <a:extLst>
              <a:ext uri="{FF2B5EF4-FFF2-40B4-BE49-F238E27FC236}">
                <a16:creationId xmlns:a16="http://schemas.microsoft.com/office/drawing/2014/main" id="{503EFEAB-0257-4F4E-9C08-5C70316380B0}"/>
              </a:ext>
            </a:extLst>
          </p:cNvPr>
          <p:cNvSpPr/>
          <p:nvPr/>
        </p:nvSpPr>
        <p:spPr>
          <a:xfrm>
            <a:off x="9069984" y="5518800"/>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2656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E52E-E1E2-B24D-BCF4-428237B14E00}"/>
              </a:ext>
            </a:extLst>
          </p:cNvPr>
          <p:cNvSpPr>
            <a:spLocks noGrp="1"/>
          </p:cNvSpPr>
          <p:nvPr>
            <p:ph type="title"/>
          </p:nvPr>
        </p:nvSpPr>
        <p:spPr/>
        <p:txBody>
          <a:bodyPr/>
          <a:lstStyle/>
          <a:p>
            <a:r>
              <a:rPr lang="en-US"/>
              <a:t>A </a:t>
            </a:r>
            <a:r>
              <a:rPr lang="en-US" err="1"/>
              <a:t>PizzaGate</a:t>
            </a:r>
            <a:r>
              <a:rPr lang="en-US"/>
              <a:t> evidence collage</a:t>
            </a:r>
          </a:p>
        </p:txBody>
      </p:sp>
      <p:sp>
        <p:nvSpPr>
          <p:cNvPr id="4" name="Slide Number Placeholder 3">
            <a:extLst>
              <a:ext uri="{FF2B5EF4-FFF2-40B4-BE49-F238E27FC236}">
                <a16:creationId xmlns:a16="http://schemas.microsoft.com/office/drawing/2014/main" id="{0060F043-A9C0-E449-AC07-CFE87C5CC315}"/>
              </a:ext>
            </a:extLst>
          </p:cNvPr>
          <p:cNvSpPr>
            <a:spLocks noGrp="1"/>
          </p:cNvSpPr>
          <p:nvPr>
            <p:ph type="sldNum" sz="quarter" idx="12"/>
          </p:nvPr>
        </p:nvSpPr>
        <p:spPr/>
        <p:txBody>
          <a:bodyPr/>
          <a:lstStyle/>
          <a:p>
            <a:fld id="{EDE91985-A632-1D4D-B6FC-C086B0CD5C3C}" type="slidenum">
              <a:rPr lang="en-US" smtClean="0"/>
              <a:t>49</a:t>
            </a:fld>
            <a:endParaRPr lang="en-US"/>
          </a:p>
        </p:txBody>
      </p:sp>
      <p:pic>
        <p:nvPicPr>
          <p:cNvPr id="5" name="Picture 4">
            <a:extLst>
              <a:ext uri="{FF2B5EF4-FFF2-40B4-BE49-F238E27FC236}">
                <a16:creationId xmlns:a16="http://schemas.microsoft.com/office/drawing/2014/main" id="{0DD0D730-7A89-334E-A5B0-42F7CAFE64A2}"/>
              </a:ext>
            </a:extLst>
          </p:cNvPr>
          <p:cNvPicPr>
            <a:picLocks noChangeAspect="1"/>
          </p:cNvPicPr>
          <p:nvPr/>
        </p:nvPicPr>
        <p:blipFill>
          <a:blip r:embed="rId2"/>
          <a:stretch>
            <a:fillRect/>
          </a:stretch>
        </p:blipFill>
        <p:spPr>
          <a:xfrm>
            <a:off x="260797" y="1448083"/>
            <a:ext cx="9121153" cy="5205266"/>
          </a:xfrm>
          <a:prstGeom prst="rect">
            <a:avLst/>
          </a:prstGeom>
        </p:spPr>
      </p:pic>
      <p:sp>
        <p:nvSpPr>
          <p:cNvPr id="12" name="TextBox 11">
            <a:extLst>
              <a:ext uri="{FF2B5EF4-FFF2-40B4-BE49-F238E27FC236}">
                <a16:creationId xmlns:a16="http://schemas.microsoft.com/office/drawing/2014/main" id="{7A637658-45B9-274F-BEA9-89534EA2EF4D}"/>
              </a:ext>
            </a:extLst>
          </p:cNvPr>
          <p:cNvSpPr txBox="1"/>
          <p:nvPr/>
        </p:nvSpPr>
        <p:spPr>
          <a:xfrm>
            <a:off x="9381950" y="1690688"/>
            <a:ext cx="2619632" cy="2585323"/>
          </a:xfrm>
          <a:prstGeom prst="rect">
            <a:avLst/>
          </a:prstGeom>
          <a:noFill/>
        </p:spPr>
        <p:txBody>
          <a:bodyPr wrap="square" rtlCol="0">
            <a:spAutoFit/>
          </a:bodyPr>
          <a:lstStyle/>
          <a:p>
            <a:r>
              <a:rPr lang="en-US"/>
              <a:t>Under each </a:t>
            </a:r>
            <a:r>
              <a:rPr lang="en-US" err="1"/>
              <a:t>Wikleaks</a:t>
            </a:r>
            <a:r>
              <a:rPr lang="en-US"/>
              <a:t> email URL is a block of text connecting it out of context to other emails from the Podesta leak.</a:t>
            </a:r>
          </a:p>
          <a:p>
            <a:endParaRPr lang="en-US"/>
          </a:p>
          <a:p>
            <a:r>
              <a:rPr lang="en-US"/>
              <a:t>Eventually, it links to James </a:t>
            </a:r>
            <a:r>
              <a:rPr lang="en-US" err="1"/>
              <a:t>Alefantis</a:t>
            </a:r>
            <a:r>
              <a:rPr lang="en-US"/>
              <a:t>, owner of Comet Ping Pong.</a:t>
            </a:r>
          </a:p>
        </p:txBody>
      </p:sp>
    </p:spTree>
    <p:extLst>
      <p:ext uri="{BB962C8B-B14F-4D97-AF65-F5344CB8AC3E}">
        <p14:creationId xmlns:p14="http://schemas.microsoft.com/office/powerpoint/2010/main" val="1959305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17AE10-CA32-D94D-A121-0029A209A694}"/>
              </a:ext>
            </a:extLst>
          </p:cNvPr>
          <p:cNvSpPr>
            <a:spLocks noGrp="1"/>
          </p:cNvSpPr>
          <p:nvPr>
            <p:ph type="title"/>
          </p:nvPr>
        </p:nvSpPr>
        <p:spPr/>
        <p:txBody>
          <a:bodyPr/>
          <a:lstStyle/>
          <a:p>
            <a:r>
              <a:rPr lang="en-US"/>
              <a:t>Conspiracy theorists are not good conduits for spreading disinformation</a:t>
            </a:r>
          </a:p>
        </p:txBody>
      </p:sp>
      <p:sp>
        <p:nvSpPr>
          <p:cNvPr id="4" name="Slide Number Placeholder 3">
            <a:extLst>
              <a:ext uri="{FF2B5EF4-FFF2-40B4-BE49-F238E27FC236}">
                <a16:creationId xmlns:a16="http://schemas.microsoft.com/office/drawing/2014/main" id="{29C74AB7-CF0D-9842-8FE7-93BBECCF6726}"/>
              </a:ext>
            </a:extLst>
          </p:cNvPr>
          <p:cNvSpPr>
            <a:spLocks noGrp="1"/>
          </p:cNvSpPr>
          <p:nvPr>
            <p:ph type="sldNum" sz="quarter" idx="12"/>
          </p:nvPr>
        </p:nvSpPr>
        <p:spPr/>
        <p:txBody>
          <a:bodyPr/>
          <a:lstStyle/>
          <a:p>
            <a:fld id="{EDE91985-A632-1D4D-B6FC-C086B0CD5C3C}" type="slidenum">
              <a:rPr lang="en-US" smtClean="0"/>
              <a:t>5</a:t>
            </a:fld>
            <a:endParaRPr lang="en-US"/>
          </a:p>
        </p:txBody>
      </p:sp>
      <p:pic>
        <p:nvPicPr>
          <p:cNvPr id="6" name="Picture 5">
            <a:extLst>
              <a:ext uri="{FF2B5EF4-FFF2-40B4-BE49-F238E27FC236}">
                <a16:creationId xmlns:a16="http://schemas.microsoft.com/office/drawing/2014/main" id="{F768A46E-A63F-2C41-95EE-ACD165556E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0940" y="2080422"/>
            <a:ext cx="1477327" cy="1477327"/>
          </a:xfrm>
          <a:prstGeom prst="rect">
            <a:avLst/>
          </a:prstGeom>
        </p:spPr>
      </p:pic>
      <p:sp>
        <p:nvSpPr>
          <p:cNvPr id="7" name="TextBox 6">
            <a:extLst>
              <a:ext uri="{FF2B5EF4-FFF2-40B4-BE49-F238E27FC236}">
                <a16:creationId xmlns:a16="http://schemas.microsoft.com/office/drawing/2014/main" id="{4EA82E12-6E80-9641-B84D-42F27EB16792}"/>
              </a:ext>
            </a:extLst>
          </p:cNvPr>
          <p:cNvSpPr txBox="1"/>
          <p:nvPr/>
        </p:nvSpPr>
        <p:spPr>
          <a:xfrm>
            <a:off x="4674079" y="3742414"/>
            <a:ext cx="2080121" cy="369332"/>
          </a:xfrm>
          <a:prstGeom prst="rect">
            <a:avLst/>
          </a:prstGeom>
          <a:noFill/>
        </p:spPr>
        <p:txBody>
          <a:bodyPr wrap="none" rtlCol="0">
            <a:spAutoFit/>
          </a:bodyPr>
          <a:lstStyle/>
          <a:p>
            <a:r>
              <a:rPr lang="en-US"/>
              <a:t>Conspiracy theorists</a:t>
            </a:r>
          </a:p>
        </p:txBody>
      </p:sp>
      <p:pic>
        <p:nvPicPr>
          <p:cNvPr id="8" name="Picture 7">
            <a:extLst>
              <a:ext uri="{FF2B5EF4-FFF2-40B4-BE49-F238E27FC236}">
                <a16:creationId xmlns:a16="http://schemas.microsoft.com/office/drawing/2014/main" id="{EE20EDE2-C35F-BC40-B182-EB30603FB0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888782"/>
            <a:ext cx="1361421" cy="1860609"/>
          </a:xfrm>
          <a:prstGeom prst="rect">
            <a:avLst/>
          </a:prstGeom>
        </p:spPr>
      </p:pic>
      <p:sp>
        <p:nvSpPr>
          <p:cNvPr id="9" name="TextBox 8">
            <a:extLst>
              <a:ext uri="{FF2B5EF4-FFF2-40B4-BE49-F238E27FC236}">
                <a16:creationId xmlns:a16="http://schemas.microsoft.com/office/drawing/2014/main" id="{B2A3928D-58C6-244F-8351-D2924BBB3155}"/>
              </a:ext>
            </a:extLst>
          </p:cNvPr>
          <p:cNvSpPr txBox="1"/>
          <p:nvPr/>
        </p:nvSpPr>
        <p:spPr>
          <a:xfrm>
            <a:off x="270170" y="3762819"/>
            <a:ext cx="2497479" cy="369332"/>
          </a:xfrm>
          <a:prstGeom prst="rect">
            <a:avLst/>
          </a:prstGeom>
          <a:noFill/>
        </p:spPr>
        <p:txBody>
          <a:bodyPr wrap="none" rtlCol="0">
            <a:spAutoFit/>
          </a:bodyPr>
          <a:lstStyle/>
          <a:p>
            <a:r>
              <a:rPr lang="en-US"/>
              <a:t>information manipulator</a:t>
            </a:r>
          </a:p>
        </p:txBody>
      </p:sp>
      <p:pic>
        <p:nvPicPr>
          <p:cNvPr id="10" name="Picture 9">
            <a:extLst>
              <a:ext uri="{FF2B5EF4-FFF2-40B4-BE49-F238E27FC236}">
                <a16:creationId xmlns:a16="http://schemas.microsoft.com/office/drawing/2014/main" id="{E498E526-7814-6547-BA2D-955DCFED548D}"/>
              </a:ext>
            </a:extLst>
          </p:cNvPr>
          <p:cNvPicPr>
            <a:picLocks noChangeAspect="1"/>
          </p:cNvPicPr>
          <p:nvPr/>
        </p:nvPicPr>
        <p:blipFill>
          <a:blip r:embed="rId4"/>
          <a:stretch>
            <a:fillRect/>
          </a:stretch>
        </p:blipFill>
        <p:spPr>
          <a:xfrm>
            <a:off x="2859891" y="2080422"/>
            <a:ext cx="1477327" cy="1477327"/>
          </a:xfrm>
          <a:prstGeom prst="rect">
            <a:avLst/>
          </a:prstGeom>
        </p:spPr>
      </p:pic>
      <p:cxnSp>
        <p:nvCxnSpPr>
          <p:cNvPr id="12" name="Straight Arrow Connector 11">
            <a:extLst>
              <a:ext uri="{FF2B5EF4-FFF2-40B4-BE49-F238E27FC236}">
                <a16:creationId xmlns:a16="http://schemas.microsoft.com/office/drawing/2014/main" id="{0CA2485C-9A43-0E4C-AB24-61B40B1C17C3}"/>
              </a:ext>
            </a:extLst>
          </p:cNvPr>
          <p:cNvCxnSpPr>
            <a:cxnSpLocks/>
            <a:stCxn id="8" idx="3"/>
            <a:endCxn id="10" idx="1"/>
          </p:cNvCxnSpPr>
          <p:nvPr/>
        </p:nvCxnSpPr>
        <p:spPr>
          <a:xfrm flipV="1">
            <a:off x="2199621" y="2819086"/>
            <a:ext cx="66027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A80726-5C7D-2B4A-BBD8-591E12C5D302}"/>
              </a:ext>
            </a:extLst>
          </p:cNvPr>
          <p:cNvSpPr txBox="1"/>
          <p:nvPr/>
        </p:nvSpPr>
        <p:spPr>
          <a:xfrm>
            <a:off x="2820296" y="1716125"/>
            <a:ext cx="1556516" cy="369332"/>
          </a:xfrm>
          <a:prstGeom prst="rect">
            <a:avLst/>
          </a:prstGeom>
          <a:noFill/>
        </p:spPr>
        <p:txBody>
          <a:bodyPr wrap="none" rtlCol="0">
            <a:spAutoFit/>
          </a:bodyPr>
          <a:lstStyle/>
          <a:p>
            <a:r>
              <a:rPr lang="en-US"/>
              <a:t>disinformation</a:t>
            </a:r>
          </a:p>
        </p:txBody>
      </p:sp>
      <p:cxnSp>
        <p:nvCxnSpPr>
          <p:cNvPr id="16" name="Straight Arrow Connector 15">
            <a:extLst>
              <a:ext uri="{FF2B5EF4-FFF2-40B4-BE49-F238E27FC236}">
                <a16:creationId xmlns:a16="http://schemas.microsoft.com/office/drawing/2014/main" id="{4581BCB6-E94B-D549-9047-5F7F2E6F4915}"/>
              </a:ext>
            </a:extLst>
          </p:cNvPr>
          <p:cNvCxnSpPr>
            <a:cxnSpLocks/>
            <a:stCxn id="10" idx="3"/>
            <a:endCxn id="6" idx="1"/>
          </p:cNvCxnSpPr>
          <p:nvPr/>
        </p:nvCxnSpPr>
        <p:spPr>
          <a:xfrm>
            <a:off x="4337218" y="2819086"/>
            <a:ext cx="6737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9250E6E-0EF0-8942-A97B-9EBAADE5D7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55606" y="2073834"/>
            <a:ext cx="2688747" cy="1490501"/>
          </a:xfrm>
          <a:prstGeom prst="rect">
            <a:avLst/>
          </a:prstGeom>
        </p:spPr>
      </p:pic>
      <p:pic>
        <p:nvPicPr>
          <p:cNvPr id="32" name="Picture 31">
            <a:extLst>
              <a:ext uri="{FF2B5EF4-FFF2-40B4-BE49-F238E27FC236}">
                <a16:creationId xmlns:a16="http://schemas.microsoft.com/office/drawing/2014/main" id="{90155294-45AE-0D42-9C57-67723E79CD4E}"/>
              </a:ext>
            </a:extLst>
          </p:cNvPr>
          <p:cNvPicPr>
            <a:picLocks noChangeAspect="1"/>
          </p:cNvPicPr>
          <p:nvPr/>
        </p:nvPicPr>
        <p:blipFill>
          <a:blip r:embed="rId4"/>
          <a:stretch>
            <a:fillRect/>
          </a:stretch>
        </p:blipFill>
        <p:spPr>
          <a:xfrm>
            <a:off x="7133273" y="2080422"/>
            <a:ext cx="1477327" cy="1477327"/>
          </a:xfrm>
          <a:prstGeom prst="rect">
            <a:avLst/>
          </a:prstGeom>
        </p:spPr>
      </p:pic>
      <p:cxnSp>
        <p:nvCxnSpPr>
          <p:cNvPr id="36" name="Straight Arrow Connector 35">
            <a:extLst>
              <a:ext uri="{FF2B5EF4-FFF2-40B4-BE49-F238E27FC236}">
                <a16:creationId xmlns:a16="http://schemas.microsoft.com/office/drawing/2014/main" id="{58A57349-2AD6-5547-96F4-7528EBD36A2F}"/>
              </a:ext>
            </a:extLst>
          </p:cNvPr>
          <p:cNvCxnSpPr>
            <a:cxnSpLocks/>
            <a:stCxn id="6" idx="3"/>
            <a:endCxn id="32" idx="1"/>
          </p:cNvCxnSpPr>
          <p:nvPr/>
        </p:nvCxnSpPr>
        <p:spPr>
          <a:xfrm>
            <a:off x="6488267" y="2819086"/>
            <a:ext cx="64500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F8E9B2-145D-8C42-BE92-F714499FB568}"/>
              </a:ext>
            </a:extLst>
          </p:cNvPr>
          <p:cNvCxnSpPr>
            <a:cxnSpLocks/>
            <a:stCxn id="32" idx="3"/>
            <a:endCxn id="31" idx="1"/>
          </p:cNvCxnSpPr>
          <p:nvPr/>
        </p:nvCxnSpPr>
        <p:spPr>
          <a:xfrm flipV="1">
            <a:off x="8610600" y="2819085"/>
            <a:ext cx="64500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Multiply 44">
            <a:extLst>
              <a:ext uri="{FF2B5EF4-FFF2-40B4-BE49-F238E27FC236}">
                <a16:creationId xmlns:a16="http://schemas.microsoft.com/office/drawing/2014/main" id="{6C138341-E95D-2F44-A740-799178FEC38A}"/>
              </a:ext>
            </a:extLst>
          </p:cNvPr>
          <p:cNvSpPr/>
          <p:nvPr/>
        </p:nvSpPr>
        <p:spPr>
          <a:xfrm>
            <a:off x="8226859" y="2361884"/>
            <a:ext cx="1412488"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Curved Connector 2">
            <a:extLst>
              <a:ext uri="{FF2B5EF4-FFF2-40B4-BE49-F238E27FC236}">
                <a16:creationId xmlns:a16="http://schemas.microsoft.com/office/drawing/2014/main" id="{BACF69DB-4D36-BE4D-9AB7-DDFC36EC2525}"/>
              </a:ext>
            </a:extLst>
          </p:cNvPr>
          <p:cNvCxnSpPr>
            <a:stCxn id="6" idx="3"/>
            <a:endCxn id="6" idx="0"/>
          </p:cNvCxnSpPr>
          <p:nvPr/>
        </p:nvCxnSpPr>
        <p:spPr>
          <a:xfrm flipH="1" flipV="1">
            <a:off x="5749604" y="2080422"/>
            <a:ext cx="738663" cy="738664"/>
          </a:xfrm>
          <a:prstGeom prst="curvedConnector4">
            <a:avLst>
              <a:gd name="adj1" fmla="val -77244"/>
              <a:gd name="adj2" fmla="val 160135"/>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5F73BF-0804-A741-9C32-D513E4C6AAE4}"/>
              </a:ext>
            </a:extLst>
          </p:cNvPr>
          <p:cNvSpPr txBox="1"/>
          <p:nvPr/>
        </p:nvSpPr>
        <p:spPr>
          <a:xfrm>
            <a:off x="9368325" y="1006479"/>
            <a:ext cx="2148469" cy="923330"/>
          </a:xfrm>
          <a:prstGeom prst="rect">
            <a:avLst/>
          </a:prstGeom>
          <a:noFill/>
        </p:spPr>
        <p:txBody>
          <a:bodyPr wrap="square" rtlCol="0">
            <a:spAutoFit/>
          </a:bodyPr>
          <a:lstStyle/>
          <a:p>
            <a:pPr algn="ctr"/>
            <a:r>
              <a:rPr lang="en-US"/>
              <a:t>The general public is suspicious of conspiracy theorists</a:t>
            </a:r>
          </a:p>
        </p:txBody>
      </p:sp>
    </p:spTree>
    <p:extLst>
      <p:ext uri="{BB962C8B-B14F-4D97-AF65-F5344CB8AC3E}">
        <p14:creationId xmlns:p14="http://schemas.microsoft.com/office/powerpoint/2010/main" val="1019583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BC931-5FC5-6041-9E6D-7490E316EBAF}"/>
              </a:ext>
            </a:extLst>
          </p:cNvPr>
          <p:cNvSpPr>
            <a:spLocks noGrp="1"/>
          </p:cNvSpPr>
          <p:nvPr>
            <p:ph type="title"/>
          </p:nvPr>
        </p:nvSpPr>
        <p:spPr/>
        <p:txBody>
          <a:bodyPr/>
          <a:lstStyle/>
          <a:p>
            <a:r>
              <a:rPr lang="en-US"/>
              <a:t>Subjects in the Internet Research Agency’s keyword squatting</a:t>
            </a:r>
          </a:p>
        </p:txBody>
      </p:sp>
      <p:sp>
        <p:nvSpPr>
          <p:cNvPr id="4" name="Slide Number Placeholder 3">
            <a:extLst>
              <a:ext uri="{FF2B5EF4-FFF2-40B4-BE49-F238E27FC236}">
                <a16:creationId xmlns:a16="http://schemas.microsoft.com/office/drawing/2014/main" id="{429930CE-F65A-5840-BAAE-38884FE250FE}"/>
              </a:ext>
            </a:extLst>
          </p:cNvPr>
          <p:cNvSpPr>
            <a:spLocks noGrp="1"/>
          </p:cNvSpPr>
          <p:nvPr>
            <p:ph type="sldNum" sz="quarter" idx="12"/>
          </p:nvPr>
        </p:nvSpPr>
        <p:spPr/>
        <p:txBody>
          <a:bodyPr/>
          <a:lstStyle/>
          <a:p>
            <a:fld id="{EDE91985-A632-1D4D-B6FC-C086B0CD5C3C}" type="slidenum">
              <a:rPr lang="en-US" smtClean="0"/>
              <a:t>50</a:t>
            </a:fld>
            <a:endParaRPr lang="en-US"/>
          </a:p>
        </p:txBody>
      </p:sp>
      <p:pic>
        <p:nvPicPr>
          <p:cNvPr id="5" name="Picture 4">
            <a:extLst>
              <a:ext uri="{FF2B5EF4-FFF2-40B4-BE49-F238E27FC236}">
                <a16:creationId xmlns:a16="http://schemas.microsoft.com/office/drawing/2014/main" id="{CF01237E-7063-E544-8B86-41F63903D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58454" y="4661168"/>
            <a:ext cx="1669711" cy="1113141"/>
          </a:xfrm>
          <a:prstGeom prst="rect">
            <a:avLst/>
          </a:prstGeom>
        </p:spPr>
      </p:pic>
      <p:sp>
        <p:nvSpPr>
          <p:cNvPr id="6" name="TextBox 5">
            <a:extLst>
              <a:ext uri="{FF2B5EF4-FFF2-40B4-BE49-F238E27FC236}">
                <a16:creationId xmlns:a16="http://schemas.microsoft.com/office/drawing/2014/main" id="{F650E490-5B21-674B-BFA9-36C84777E416}"/>
              </a:ext>
            </a:extLst>
          </p:cNvPr>
          <p:cNvSpPr txBox="1"/>
          <p:nvPr/>
        </p:nvSpPr>
        <p:spPr>
          <a:xfrm>
            <a:off x="9911072" y="5357037"/>
            <a:ext cx="1364476" cy="923330"/>
          </a:xfrm>
          <a:prstGeom prst="rect">
            <a:avLst/>
          </a:prstGeom>
          <a:noFill/>
        </p:spPr>
        <p:txBody>
          <a:bodyPr wrap="none" rtlCol="0">
            <a:spAutoFit/>
          </a:bodyPr>
          <a:lstStyle/>
          <a:p>
            <a:pPr algn="ctr"/>
            <a:r>
              <a:rPr lang="en-US"/>
              <a:t>Facebook</a:t>
            </a:r>
          </a:p>
          <a:p>
            <a:pPr algn="ctr"/>
            <a:r>
              <a:rPr lang="en-US"/>
              <a:t>Social Media</a:t>
            </a:r>
          </a:p>
          <a:p>
            <a:pPr algn="ctr"/>
            <a:r>
              <a:rPr lang="en-US"/>
              <a:t>Organization</a:t>
            </a:r>
          </a:p>
        </p:txBody>
      </p:sp>
      <p:pic>
        <p:nvPicPr>
          <p:cNvPr id="7" name="Picture 6">
            <a:extLst>
              <a:ext uri="{FF2B5EF4-FFF2-40B4-BE49-F238E27FC236}">
                <a16:creationId xmlns:a16="http://schemas.microsoft.com/office/drawing/2014/main" id="{178526A9-4BCB-954F-9840-B638D9421C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1432" y="1956007"/>
            <a:ext cx="2091082" cy="1175041"/>
          </a:xfrm>
          <a:prstGeom prst="rect">
            <a:avLst/>
          </a:prstGeom>
        </p:spPr>
      </p:pic>
      <p:sp>
        <p:nvSpPr>
          <p:cNvPr id="8" name="Rectangle 7">
            <a:extLst>
              <a:ext uri="{FF2B5EF4-FFF2-40B4-BE49-F238E27FC236}">
                <a16:creationId xmlns:a16="http://schemas.microsoft.com/office/drawing/2014/main" id="{D15F07E4-40DC-A64D-8E68-3D41A1D7F6F8}"/>
              </a:ext>
            </a:extLst>
          </p:cNvPr>
          <p:cNvSpPr/>
          <p:nvPr/>
        </p:nvSpPr>
        <p:spPr>
          <a:xfrm>
            <a:off x="0" y="3131048"/>
            <a:ext cx="3873946" cy="646331"/>
          </a:xfrm>
          <a:prstGeom prst="rect">
            <a:avLst/>
          </a:prstGeom>
        </p:spPr>
        <p:txBody>
          <a:bodyPr wrap="none">
            <a:spAutoFit/>
          </a:bodyPr>
          <a:lstStyle/>
          <a:p>
            <a:pPr algn="ctr"/>
            <a:r>
              <a:rPr lang="az-Cyrl-AZ" b="0" i="0">
                <a:solidFill>
                  <a:srgbClr val="202122"/>
                </a:solidFill>
                <a:effectLst/>
                <a:latin typeface="Arial" panose="020B0604020202020204" pitchFamily="34" charset="0"/>
              </a:rPr>
              <a:t>Агентство интернет-исследований</a:t>
            </a:r>
            <a:br>
              <a:rPr lang="en-US" b="0" i="0">
                <a:solidFill>
                  <a:srgbClr val="202122"/>
                </a:solidFill>
                <a:effectLst/>
                <a:latin typeface="Arial" panose="020B0604020202020204" pitchFamily="34" charset="0"/>
              </a:rPr>
            </a:br>
            <a:r>
              <a:rPr lang="en-US" b="0" i="0">
                <a:solidFill>
                  <a:srgbClr val="202122"/>
                </a:solidFill>
                <a:effectLst/>
                <a:latin typeface="Arial" panose="020B0604020202020204" pitchFamily="34" charset="0"/>
              </a:rPr>
              <a:t>(Internet Research Agency)</a:t>
            </a:r>
            <a:endParaRPr lang="en-US"/>
          </a:p>
        </p:txBody>
      </p:sp>
      <p:pic>
        <p:nvPicPr>
          <p:cNvPr id="9" name="Picture 8">
            <a:extLst>
              <a:ext uri="{FF2B5EF4-FFF2-40B4-BE49-F238E27FC236}">
                <a16:creationId xmlns:a16="http://schemas.microsoft.com/office/drawing/2014/main" id="{50FB6C1C-CC30-1E4D-8529-AF8BEF6FCE7F}"/>
              </a:ext>
            </a:extLst>
          </p:cNvPr>
          <p:cNvPicPr>
            <a:picLocks noChangeAspect="1"/>
          </p:cNvPicPr>
          <p:nvPr/>
        </p:nvPicPr>
        <p:blipFill>
          <a:blip r:embed="rId4"/>
          <a:stretch>
            <a:fillRect/>
          </a:stretch>
        </p:blipFill>
        <p:spPr>
          <a:xfrm>
            <a:off x="7421783" y="3896939"/>
            <a:ext cx="1536700" cy="1320800"/>
          </a:xfrm>
          <a:prstGeom prst="rect">
            <a:avLst/>
          </a:prstGeom>
        </p:spPr>
      </p:pic>
      <p:sp>
        <p:nvSpPr>
          <p:cNvPr id="10" name="TextBox 9">
            <a:extLst>
              <a:ext uri="{FF2B5EF4-FFF2-40B4-BE49-F238E27FC236}">
                <a16:creationId xmlns:a16="http://schemas.microsoft.com/office/drawing/2014/main" id="{89399609-C1E1-2F4B-A292-D28F1FE5D0E7}"/>
              </a:ext>
            </a:extLst>
          </p:cNvPr>
          <p:cNvSpPr txBox="1"/>
          <p:nvPr/>
        </p:nvSpPr>
        <p:spPr>
          <a:xfrm>
            <a:off x="7268855" y="5259290"/>
            <a:ext cx="1842556" cy="646331"/>
          </a:xfrm>
          <a:prstGeom prst="rect">
            <a:avLst/>
          </a:prstGeom>
          <a:noFill/>
        </p:spPr>
        <p:txBody>
          <a:bodyPr wrap="none" rtlCol="0">
            <a:spAutoFit/>
          </a:bodyPr>
          <a:lstStyle/>
          <a:p>
            <a:pPr algn="ctr"/>
            <a:r>
              <a:rPr lang="en-US"/>
              <a:t>Tow Center for </a:t>
            </a:r>
            <a:br>
              <a:rPr lang="en-US"/>
            </a:br>
            <a:r>
              <a:rPr lang="en-US"/>
              <a:t>Digital Journalism</a:t>
            </a:r>
          </a:p>
        </p:txBody>
      </p:sp>
      <p:pic>
        <p:nvPicPr>
          <p:cNvPr id="12" name="Picture 11">
            <a:extLst>
              <a:ext uri="{FF2B5EF4-FFF2-40B4-BE49-F238E27FC236}">
                <a16:creationId xmlns:a16="http://schemas.microsoft.com/office/drawing/2014/main" id="{3DD0882E-8CB5-1443-ADC6-69BED4DC10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4409" y="4065820"/>
            <a:ext cx="1151919" cy="1151919"/>
          </a:xfrm>
          <a:prstGeom prst="rect">
            <a:avLst/>
          </a:prstGeom>
        </p:spPr>
      </p:pic>
      <p:sp>
        <p:nvSpPr>
          <p:cNvPr id="13" name="TextBox 12">
            <a:extLst>
              <a:ext uri="{FF2B5EF4-FFF2-40B4-BE49-F238E27FC236}">
                <a16:creationId xmlns:a16="http://schemas.microsoft.com/office/drawing/2014/main" id="{763952CA-61AA-6746-B72C-87B03E1FF471}"/>
              </a:ext>
            </a:extLst>
          </p:cNvPr>
          <p:cNvSpPr txBox="1"/>
          <p:nvPr/>
        </p:nvSpPr>
        <p:spPr>
          <a:xfrm>
            <a:off x="71695" y="5217739"/>
            <a:ext cx="2957348" cy="923330"/>
          </a:xfrm>
          <a:prstGeom prst="rect">
            <a:avLst/>
          </a:prstGeom>
          <a:noFill/>
        </p:spPr>
        <p:txBody>
          <a:bodyPr wrap="none" rtlCol="0">
            <a:spAutoFit/>
          </a:bodyPr>
          <a:lstStyle/>
          <a:p>
            <a:pPr algn="ctr"/>
            <a:r>
              <a:rPr lang="en-US"/>
              <a:t>Black Lives Matter</a:t>
            </a:r>
          </a:p>
          <a:p>
            <a:pPr algn="ctr"/>
            <a:r>
              <a:rPr lang="en-US"/>
              <a:t>Racial Injustice/Police Reform</a:t>
            </a:r>
            <a:br>
              <a:rPr lang="en-US"/>
            </a:br>
            <a:r>
              <a:rPr lang="en-US"/>
              <a:t>Movement</a:t>
            </a:r>
          </a:p>
        </p:txBody>
      </p:sp>
      <p:sp>
        <p:nvSpPr>
          <p:cNvPr id="14" name="TextBox 13">
            <a:extLst>
              <a:ext uri="{FF2B5EF4-FFF2-40B4-BE49-F238E27FC236}">
                <a16:creationId xmlns:a16="http://schemas.microsoft.com/office/drawing/2014/main" id="{F7E39F44-D34D-2844-8675-EF469CCCF976}"/>
              </a:ext>
            </a:extLst>
          </p:cNvPr>
          <p:cNvSpPr txBox="1"/>
          <p:nvPr/>
        </p:nvSpPr>
        <p:spPr>
          <a:xfrm>
            <a:off x="1100276" y="6092401"/>
            <a:ext cx="900183" cy="369332"/>
          </a:xfrm>
          <a:prstGeom prst="rect">
            <a:avLst/>
          </a:prstGeom>
          <a:noFill/>
        </p:spPr>
        <p:txBody>
          <a:bodyPr wrap="none" rtlCol="0">
            <a:spAutoFit/>
          </a:bodyPr>
          <a:lstStyle/>
          <a:p>
            <a:r>
              <a:rPr lang="en-US" b="1">
                <a:solidFill>
                  <a:srgbClr val="FF0000"/>
                </a:solidFill>
              </a:rPr>
              <a:t>(target)</a:t>
            </a:r>
          </a:p>
        </p:txBody>
      </p:sp>
      <p:pic>
        <p:nvPicPr>
          <p:cNvPr id="15" name="Picture 14">
            <a:extLst>
              <a:ext uri="{FF2B5EF4-FFF2-40B4-BE49-F238E27FC236}">
                <a16:creationId xmlns:a16="http://schemas.microsoft.com/office/drawing/2014/main" id="{DB3705EC-D91D-5E4D-9D0F-34E68442C9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03805" y="2038576"/>
            <a:ext cx="1454678" cy="691421"/>
          </a:xfrm>
          <a:prstGeom prst="rect">
            <a:avLst/>
          </a:prstGeom>
        </p:spPr>
      </p:pic>
      <p:sp>
        <p:nvSpPr>
          <p:cNvPr id="16" name="TextBox 15">
            <a:extLst>
              <a:ext uri="{FF2B5EF4-FFF2-40B4-BE49-F238E27FC236}">
                <a16:creationId xmlns:a16="http://schemas.microsoft.com/office/drawing/2014/main" id="{643D4902-6CE0-094C-B00C-F60E8CCE57B8}"/>
              </a:ext>
            </a:extLst>
          </p:cNvPr>
          <p:cNvSpPr txBox="1"/>
          <p:nvPr/>
        </p:nvSpPr>
        <p:spPr>
          <a:xfrm>
            <a:off x="7228404" y="2813820"/>
            <a:ext cx="1942583" cy="646331"/>
          </a:xfrm>
          <a:prstGeom prst="rect">
            <a:avLst/>
          </a:prstGeom>
          <a:noFill/>
        </p:spPr>
        <p:txBody>
          <a:bodyPr wrap="none" rtlCol="0">
            <a:spAutoFit/>
          </a:bodyPr>
          <a:lstStyle/>
          <a:p>
            <a:pPr algn="ctr"/>
            <a:r>
              <a:rPr lang="en-US"/>
              <a:t>CNN</a:t>
            </a:r>
          </a:p>
          <a:p>
            <a:pPr algn="ctr"/>
            <a:r>
              <a:rPr lang="en-US"/>
              <a:t>News Organization</a:t>
            </a:r>
          </a:p>
        </p:txBody>
      </p:sp>
      <p:pic>
        <p:nvPicPr>
          <p:cNvPr id="17" name="Picture 16">
            <a:extLst>
              <a:ext uri="{FF2B5EF4-FFF2-40B4-BE49-F238E27FC236}">
                <a16:creationId xmlns:a16="http://schemas.microsoft.com/office/drawing/2014/main" id="{188956A6-9D61-394A-9EB8-DBE1EE7EC3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29042" y="4113312"/>
            <a:ext cx="1428508" cy="1027622"/>
          </a:xfrm>
          <a:prstGeom prst="rect">
            <a:avLst/>
          </a:prstGeom>
        </p:spPr>
      </p:pic>
      <p:sp>
        <p:nvSpPr>
          <p:cNvPr id="18" name="TextBox 17">
            <a:extLst>
              <a:ext uri="{FF2B5EF4-FFF2-40B4-BE49-F238E27FC236}">
                <a16:creationId xmlns:a16="http://schemas.microsoft.com/office/drawing/2014/main" id="{11139067-F3DA-334E-AB00-A311AE19AC89}"/>
              </a:ext>
            </a:extLst>
          </p:cNvPr>
          <p:cNvSpPr txBox="1"/>
          <p:nvPr/>
        </p:nvSpPr>
        <p:spPr>
          <a:xfrm>
            <a:off x="2956544" y="5268646"/>
            <a:ext cx="1573508" cy="646331"/>
          </a:xfrm>
          <a:prstGeom prst="rect">
            <a:avLst/>
          </a:prstGeom>
          <a:noFill/>
        </p:spPr>
        <p:txBody>
          <a:bodyPr wrap="none" rtlCol="0">
            <a:spAutoFit/>
          </a:bodyPr>
          <a:lstStyle/>
          <a:p>
            <a:pPr algn="ctr"/>
            <a:r>
              <a:rPr lang="en-US"/>
              <a:t>Racial Injustice</a:t>
            </a:r>
            <a:br>
              <a:rPr lang="en-US"/>
            </a:br>
            <a:r>
              <a:rPr lang="en-US"/>
              <a:t>Activists</a:t>
            </a:r>
          </a:p>
        </p:txBody>
      </p:sp>
      <p:sp>
        <p:nvSpPr>
          <p:cNvPr id="19" name="TextBox 18">
            <a:extLst>
              <a:ext uri="{FF2B5EF4-FFF2-40B4-BE49-F238E27FC236}">
                <a16:creationId xmlns:a16="http://schemas.microsoft.com/office/drawing/2014/main" id="{68DFF52A-37F2-B945-A0CA-AC2B45737D84}"/>
              </a:ext>
            </a:extLst>
          </p:cNvPr>
          <p:cNvSpPr txBox="1"/>
          <p:nvPr/>
        </p:nvSpPr>
        <p:spPr>
          <a:xfrm>
            <a:off x="3272289" y="5907735"/>
            <a:ext cx="900183" cy="369332"/>
          </a:xfrm>
          <a:prstGeom prst="rect">
            <a:avLst/>
          </a:prstGeom>
          <a:noFill/>
        </p:spPr>
        <p:txBody>
          <a:bodyPr wrap="none" rtlCol="0">
            <a:spAutoFit/>
          </a:bodyPr>
          <a:lstStyle/>
          <a:p>
            <a:r>
              <a:rPr lang="en-US" b="1">
                <a:solidFill>
                  <a:srgbClr val="FF0000"/>
                </a:solidFill>
              </a:rPr>
              <a:t>(target)</a:t>
            </a:r>
          </a:p>
        </p:txBody>
      </p:sp>
      <p:pic>
        <p:nvPicPr>
          <p:cNvPr id="20" name="Picture 19">
            <a:extLst>
              <a:ext uri="{FF2B5EF4-FFF2-40B4-BE49-F238E27FC236}">
                <a16:creationId xmlns:a16="http://schemas.microsoft.com/office/drawing/2014/main" id="{06504B39-13B5-9E4F-989C-A49013BAEE4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9966" y="4113312"/>
            <a:ext cx="1541125" cy="1027622"/>
          </a:xfrm>
          <a:prstGeom prst="rect">
            <a:avLst/>
          </a:prstGeom>
        </p:spPr>
      </p:pic>
      <p:sp>
        <p:nvSpPr>
          <p:cNvPr id="21" name="TextBox 20">
            <a:extLst>
              <a:ext uri="{FF2B5EF4-FFF2-40B4-BE49-F238E27FC236}">
                <a16:creationId xmlns:a16="http://schemas.microsoft.com/office/drawing/2014/main" id="{A528F0E5-CE65-0B4E-B009-54FC0BB89328}"/>
              </a:ext>
            </a:extLst>
          </p:cNvPr>
          <p:cNvSpPr txBox="1"/>
          <p:nvPr/>
        </p:nvSpPr>
        <p:spPr>
          <a:xfrm>
            <a:off x="4834286" y="5268645"/>
            <a:ext cx="1628396" cy="369332"/>
          </a:xfrm>
          <a:prstGeom prst="rect">
            <a:avLst/>
          </a:prstGeom>
          <a:noFill/>
        </p:spPr>
        <p:txBody>
          <a:bodyPr wrap="none" rtlCol="0">
            <a:spAutoFit/>
          </a:bodyPr>
          <a:lstStyle/>
          <a:p>
            <a:pPr algn="ctr"/>
            <a:r>
              <a:rPr lang="en-US"/>
              <a:t>LGBTQ Activists</a:t>
            </a:r>
          </a:p>
        </p:txBody>
      </p:sp>
      <p:sp>
        <p:nvSpPr>
          <p:cNvPr id="22" name="TextBox 21">
            <a:extLst>
              <a:ext uri="{FF2B5EF4-FFF2-40B4-BE49-F238E27FC236}">
                <a16:creationId xmlns:a16="http://schemas.microsoft.com/office/drawing/2014/main" id="{919B196A-ED44-964D-9D37-FD100EE6F1F6}"/>
              </a:ext>
            </a:extLst>
          </p:cNvPr>
          <p:cNvSpPr txBox="1"/>
          <p:nvPr/>
        </p:nvSpPr>
        <p:spPr>
          <a:xfrm>
            <a:off x="5198392" y="5611479"/>
            <a:ext cx="900183" cy="369332"/>
          </a:xfrm>
          <a:prstGeom prst="rect">
            <a:avLst/>
          </a:prstGeom>
          <a:noFill/>
        </p:spPr>
        <p:txBody>
          <a:bodyPr wrap="none" rtlCol="0">
            <a:spAutoFit/>
          </a:bodyPr>
          <a:lstStyle/>
          <a:p>
            <a:r>
              <a:rPr lang="en-US" b="1">
                <a:solidFill>
                  <a:srgbClr val="FF0000"/>
                </a:solidFill>
              </a:rPr>
              <a:t>(target)</a:t>
            </a:r>
          </a:p>
        </p:txBody>
      </p:sp>
      <p:sp>
        <p:nvSpPr>
          <p:cNvPr id="23" name="TextBox 22">
            <a:extLst>
              <a:ext uri="{FF2B5EF4-FFF2-40B4-BE49-F238E27FC236}">
                <a16:creationId xmlns:a16="http://schemas.microsoft.com/office/drawing/2014/main" id="{896C9EC8-1365-E742-B1EA-703D2FF34CD4}"/>
              </a:ext>
            </a:extLst>
          </p:cNvPr>
          <p:cNvSpPr txBox="1"/>
          <p:nvPr/>
        </p:nvSpPr>
        <p:spPr>
          <a:xfrm>
            <a:off x="5146701" y="6419441"/>
            <a:ext cx="900183" cy="369332"/>
          </a:xfrm>
          <a:prstGeom prst="rect">
            <a:avLst/>
          </a:prstGeom>
          <a:noFill/>
        </p:spPr>
        <p:txBody>
          <a:bodyPr wrap="none" rtlCol="0">
            <a:spAutoFit/>
          </a:bodyPr>
          <a:lstStyle/>
          <a:p>
            <a:r>
              <a:rPr lang="en-US" b="1">
                <a:solidFill>
                  <a:srgbClr val="FF0000"/>
                </a:solidFill>
              </a:rPr>
              <a:t>(target)</a:t>
            </a:r>
          </a:p>
        </p:txBody>
      </p:sp>
      <p:sp>
        <p:nvSpPr>
          <p:cNvPr id="24" name="TextBox 23">
            <a:extLst>
              <a:ext uri="{FF2B5EF4-FFF2-40B4-BE49-F238E27FC236}">
                <a16:creationId xmlns:a16="http://schemas.microsoft.com/office/drawing/2014/main" id="{8FE78028-8EB4-EF49-A1A1-5DB3998E7D33}"/>
              </a:ext>
            </a:extLst>
          </p:cNvPr>
          <p:cNvSpPr txBox="1"/>
          <p:nvPr/>
        </p:nvSpPr>
        <p:spPr>
          <a:xfrm>
            <a:off x="4856229" y="6077589"/>
            <a:ext cx="1497269" cy="369332"/>
          </a:xfrm>
          <a:prstGeom prst="rect">
            <a:avLst/>
          </a:prstGeom>
          <a:noFill/>
        </p:spPr>
        <p:txBody>
          <a:bodyPr wrap="none" rtlCol="0">
            <a:spAutoFit/>
          </a:bodyPr>
          <a:lstStyle/>
          <a:p>
            <a:r>
              <a:rPr lang="en-US"/>
              <a:t>(many others)</a:t>
            </a:r>
          </a:p>
        </p:txBody>
      </p:sp>
      <p:pic>
        <p:nvPicPr>
          <p:cNvPr id="25" name="Picture 24">
            <a:extLst>
              <a:ext uri="{FF2B5EF4-FFF2-40B4-BE49-F238E27FC236}">
                <a16:creationId xmlns:a16="http://schemas.microsoft.com/office/drawing/2014/main" id="{55B24C3B-B4D2-AB47-9414-39A23F0C68E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163021" y="956184"/>
            <a:ext cx="951498" cy="951498"/>
          </a:xfrm>
          <a:prstGeom prst="rect">
            <a:avLst/>
          </a:prstGeom>
        </p:spPr>
      </p:pic>
      <p:sp>
        <p:nvSpPr>
          <p:cNvPr id="26" name="TextBox 25">
            <a:extLst>
              <a:ext uri="{FF2B5EF4-FFF2-40B4-BE49-F238E27FC236}">
                <a16:creationId xmlns:a16="http://schemas.microsoft.com/office/drawing/2014/main" id="{5106CF40-FC83-9E41-9152-4524ACFE63DF}"/>
              </a:ext>
            </a:extLst>
          </p:cNvPr>
          <p:cNvSpPr txBox="1"/>
          <p:nvPr/>
        </p:nvSpPr>
        <p:spPr>
          <a:xfrm>
            <a:off x="9907639" y="1803742"/>
            <a:ext cx="1364476" cy="923330"/>
          </a:xfrm>
          <a:prstGeom prst="rect">
            <a:avLst/>
          </a:prstGeom>
          <a:noFill/>
        </p:spPr>
        <p:txBody>
          <a:bodyPr wrap="none" rtlCol="0">
            <a:spAutoFit/>
          </a:bodyPr>
          <a:lstStyle/>
          <a:p>
            <a:pPr algn="ctr"/>
            <a:r>
              <a:rPr lang="en-US"/>
              <a:t>Twitter</a:t>
            </a:r>
          </a:p>
          <a:p>
            <a:pPr algn="ctr"/>
            <a:r>
              <a:rPr lang="en-US"/>
              <a:t>Social Media</a:t>
            </a:r>
          </a:p>
          <a:p>
            <a:pPr algn="ctr"/>
            <a:r>
              <a:rPr lang="en-US"/>
              <a:t>Organization</a:t>
            </a:r>
          </a:p>
        </p:txBody>
      </p:sp>
      <p:pic>
        <p:nvPicPr>
          <p:cNvPr id="6148" name="Picture 4">
            <a:extLst>
              <a:ext uri="{FF2B5EF4-FFF2-40B4-BE49-F238E27FC236}">
                <a16:creationId xmlns:a16="http://schemas.microsoft.com/office/drawing/2014/main" id="{3C300F58-CB8A-E14E-9D4E-3C9DC075DD8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0119315" y="2906765"/>
            <a:ext cx="958530" cy="9585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EC9E3F5-7DA6-D34E-8E09-92B4AFDA3C7F}"/>
              </a:ext>
            </a:extLst>
          </p:cNvPr>
          <p:cNvSpPr txBox="1"/>
          <p:nvPr/>
        </p:nvSpPr>
        <p:spPr>
          <a:xfrm>
            <a:off x="9884964" y="3865295"/>
            <a:ext cx="1364476" cy="923330"/>
          </a:xfrm>
          <a:prstGeom prst="rect">
            <a:avLst/>
          </a:prstGeom>
          <a:noFill/>
        </p:spPr>
        <p:txBody>
          <a:bodyPr wrap="none" rtlCol="0">
            <a:spAutoFit/>
          </a:bodyPr>
          <a:lstStyle/>
          <a:p>
            <a:pPr algn="ctr"/>
            <a:r>
              <a:rPr lang="en-US"/>
              <a:t>Instagram</a:t>
            </a:r>
          </a:p>
          <a:p>
            <a:pPr algn="ctr"/>
            <a:r>
              <a:rPr lang="en-US"/>
              <a:t>Social Media</a:t>
            </a:r>
          </a:p>
          <a:p>
            <a:pPr algn="ctr"/>
            <a:r>
              <a:rPr lang="en-US"/>
              <a:t>Organization</a:t>
            </a:r>
          </a:p>
        </p:txBody>
      </p:sp>
      <p:pic>
        <p:nvPicPr>
          <p:cNvPr id="27" name="Picture 26">
            <a:extLst>
              <a:ext uri="{FF2B5EF4-FFF2-40B4-BE49-F238E27FC236}">
                <a16:creationId xmlns:a16="http://schemas.microsoft.com/office/drawing/2014/main" id="{06B1E1AE-0AD3-2A45-9D48-5718B4D8DC4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195008" y="2006249"/>
            <a:ext cx="1855836" cy="1042006"/>
          </a:xfrm>
          <a:prstGeom prst="rect">
            <a:avLst/>
          </a:prstGeom>
        </p:spPr>
      </p:pic>
      <p:sp>
        <p:nvSpPr>
          <p:cNvPr id="29" name="TextBox 28">
            <a:extLst>
              <a:ext uri="{FF2B5EF4-FFF2-40B4-BE49-F238E27FC236}">
                <a16:creationId xmlns:a16="http://schemas.microsoft.com/office/drawing/2014/main" id="{61F74934-5301-804D-8A93-23AA07BE2924}"/>
              </a:ext>
            </a:extLst>
          </p:cNvPr>
          <p:cNvSpPr txBox="1"/>
          <p:nvPr/>
        </p:nvSpPr>
        <p:spPr>
          <a:xfrm>
            <a:off x="3919607" y="3093204"/>
            <a:ext cx="2400209" cy="923330"/>
          </a:xfrm>
          <a:prstGeom prst="rect">
            <a:avLst/>
          </a:prstGeom>
          <a:noFill/>
        </p:spPr>
        <p:txBody>
          <a:bodyPr wrap="none" rtlCol="0">
            <a:spAutoFit/>
          </a:bodyPr>
          <a:lstStyle/>
          <a:p>
            <a:pPr algn="ctr"/>
            <a:r>
              <a:rPr lang="en-US"/>
              <a:t>Yevgeny </a:t>
            </a:r>
            <a:r>
              <a:rPr lang="en-US" err="1"/>
              <a:t>Prigozhin</a:t>
            </a:r>
            <a:endParaRPr lang="en-US"/>
          </a:p>
          <a:p>
            <a:pPr algn="ctr"/>
            <a:r>
              <a:rPr lang="en-US"/>
              <a:t>Owner of IRA</a:t>
            </a:r>
          </a:p>
          <a:p>
            <a:pPr algn="ctr"/>
            <a:r>
              <a:rPr lang="en-US" err="1"/>
              <a:t>Vladmir</a:t>
            </a:r>
            <a:r>
              <a:rPr lang="en-US"/>
              <a:t> Putin Associate</a:t>
            </a:r>
          </a:p>
        </p:txBody>
      </p:sp>
      <p:sp>
        <p:nvSpPr>
          <p:cNvPr id="30" name="TextBox 29">
            <a:extLst>
              <a:ext uri="{FF2B5EF4-FFF2-40B4-BE49-F238E27FC236}">
                <a16:creationId xmlns:a16="http://schemas.microsoft.com/office/drawing/2014/main" id="{B3783415-DD36-3448-B687-FA19FBDE2C7A}"/>
              </a:ext>
            </a:extLst>
          </p:cNvPr>
          <p:cNvSpPr txBox="1"/>
          <p:nvPr/>
        </p:nvSpPr>
        <p:spPr>
          <a:xfrm>
            <a:off x="204515" y="6454405"/>
            <a:ext cx="3629135" cy="369332"/>
          </a:xfrm>
          <a:prstGeom prst="rect">
            <a:avLst/>
          </a:prstGeom>
          <a:noFill/>
        </p:spPr>
        <p:txBody>
          <a:bodyPr wrap="none" rtlCol="0">
            <a:spAutoFit/>
          </a:bodyPr>
          <a:lstStyle/>
          <a:p>
            <a:r>
              <a:rPr lang="en-US" b="1"/>
              <a:t>wedge issue: racism/police brutality</a:t>
            </a:r>
          </a:p>
        </p:txBody>
      </p:sp>
    </p:spTree>
    <p:extLst>
      <p:ext uri="{BB962C8B-B14F-4D97-AF65-F5344CB8AC3E}">
        <p14:creationId xmlns:p14="http://schemas.microsoft.com/office/powerpoint/2010/main" val="356060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F21D-503A-EA46-8B80-D3BD985A281A}"/>
              </a:ext>
            </a:extLst>
          </p:cNvPr>
          <p:cNvSpPr>
            <a:spLocks noGrp="1"/>
          </p:cNvSpPr>
          <p:nvPr>
            <p:ph type="title"/>
          </p:nvPr>
        </p:nvSpPr>
        <p:spPr>
          <a:xfrm>
            <a:off x="838200" y="86111"/>
            <a:ext cx="10515600" cy="1325563"/>
          </a:xfrm>
        </p:spPr>
        <p:txBody>
          <a:bodyPr/>
          <a:lstStyle/>
          <a:p>
            <a:r>
              <a:rPr lang="en-US"/>
              <a:t>Internet Research Agency keyword squatting timeline</a:t>
            </a:r>
          </a:p>
        </p:txBody>
      </p:sp>
      <p:sp>
        <p:nvSpPr>
          <p:cNvPr id="4" name="Slide Number Placeholder 3">
            <a:extLst>
              <a:ext uri="{FF2B5EF4-FFF2-40B4-BE49-F238E27FC236}">
                <a16:creationId xmlns:a16="http://schemas.microsoft.com/office/drawing/2014/main" id="{3F403E8F-EE5A-A146-BE85-87B3303EE949}"/>
              </a:ext>
            </a:extLst>
          </p:cNvPr>
          <p:cNvSpPr>
            <a:spLocks noGrp="1"/>
          </p:cNvSpPr>
          <p:nvPr>
            <p:ph type="sldNum" sz="quarter" idx="12"/>
          </p:nvPr>
        </p:nvSpPr>
        <p:spPr/>
        <p:txBody>
          <a:bodyPr/>
          <a:lstStyle/>
          <a:p>
            <a:fld id="{EDE91985-A632-1D4D-B6FC-C086B0CD5C3C}" type="slidenum">
              <a:rPr lang="en-US" smtClean="0"/>
              <a:t>51</a:t>
            </a:fld>
            <a:endParaRPr lang="en-US"/>
          </a:p>
        </p:txBody>
      </p:sp>
      <p:sp>
        <p:nvSpPr>
          <p:cNvPr id="5" name="TextBox 4">
            <a:extLst>
              <a:ext uri="{FF2B5EF4-FFF2-40B4-BE49-F238E27FC236}">
                <a16:creationId xmlns:a16="http://schemas.microsoft.com/office/drawing/2014/main" id="{F75B5ADE-A71D-3541-958B-826143C56070}"/>
              </a:ext>
            </a:extLst>
          </p:cNvPr>
          <p:cNvSpPr txBox="1"/>
          <p:nvPr/>
        </p:nvSpPr>
        <p:spPr>
          <a:xfrm>
            <a:off x="358775" y="5120708"/>
            <a:ext cx="2977693" cy="738664"/>
          </a:xfrm>
          <a:prstGeom prst="rect">
            <a:avLst/>
          </a:prstGeom>
          <a:noFill/>
        </p:spPr>
        <p:txBody>
          <a:bodyPr wrap="square" rtlCol="0">
            <a:spAutoFit/>
          </a:bodyPr>
          <a:lstStyle/>
          <a:p>
            <a:r>
              <a:rPr lang="en-US" sz="1400"/>
              <a:t>In 2017, with 470 Facebook accounts, the Internet Research Agency creates 3,000 ads around many wedge issues</a:t>
            </a:r>
          </a:p>
        </p:txBody>
      </p:sp>
      <p:pic>
        <p:nvPicPr>
          <p:cNvPr id="7" name="Picture 6">
            <a:extLst>
              <a:ext uri="{FF2B5EF4-FFF2-40B4-BE49-F238E27FC236}">
                <a16:creationId xmlns:a16="http://schemas.microsoft.com/office/drawing/2014/main" id="{AAE214F7-BC41-B140-BEEC-79A808F38E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8775" y="1432698"/>
            <a:ext cx="1535928" cy="1597365"/>
          </a:xfrm>
          <a:prstGeom prst="rect">
            <a:avLst/>
          </a:prstGeom>
          <a:noFill/>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48336C2C-5BCB-EC48-9787-24BA271FE6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994" y="3203775"/>
            <a:ext cx="1550773" cy="1688800"/>
          </a:xfrm>
          <a:prstGeom prst="rect">
            <a:avLst/>
          </a:prstGeom>
          <a:noFill/>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5C98E25A-8867-924A-A045-AE662D50A1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121" y="1386979"/>
            <a:ext cx="1477701" cy="1688801"/>
          </a:xfrm>
          <a:prstGeom prst="rect">
            <a:avLst/>
          </a:prstGeom>
          <a:noFill/>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18BC6DCC-5FFE-494E-B66B-EAE87062AC12}"/>
              </a:ext>
            </a:extLst>
          </p:cNvPr>
          <p:cNvSpPr txBox="1"/>
          <p:nvPr/>
        </p:nvSpPr>
        <p:spPr>
          <a:xfrm>
            <a:off x="2082147" y="6235222"/>
            <a:ext cx="7429791" cy="646331"/>
          </a:xfrm>
          <a:prstGeom prst="rect">
            <a:avLst/>
          </a:prstGeom>
          <a:noFill/>
        </p:spPr>
        <p:txBody>
          <a:bodyPr wrap="none" rtlCol="0">
            <a:spAutoFit/>
          </a:bodyPr>
          <a:lstStyle/>
          <a:p>
            <a:r>
              <a:rPr lang="en-US" sz="1200"/>
              <a:t>Facebook Ads photo sources:</a:t>
            </a:r>
            <a:br>
              <a:rPr lang="en-US" sz="1200"/>
            </a:br>
            <a:r>
              <a:rPr lang="en-US" sz="1200">
                <a:hlinkClick r:id="rId5"/>
              </a:rPr>
              <a:t>https://money.cnn.com/2017/11/01/media/russian-facebook-ads-release-house-intelligence-committee/index.html</a:t>
            </a:r>
            <a:br>
              <a:rPr lang="en-US" sz="1200"/>
            </a:br>
            <a:r>
              <a:rPr lang="en-US" sz="1200">
                <a:hlinkClick r:id="rId6"/>
              </a:rPr>
              <a:t>https://www.nytimes.com/2018/12/17/us/russian-social-media-posts.html</a:t>
            </a:r>
            <a:endParaRPr lang="en-US" sz="1200"/>
          </a:p>
        </p:txBody>
      </p:sp>
      <p:pic>
        <p:nvPicPr>
          <p:cNvPr id="11" name="Picture 10">
            <a:extLst>
              <a:ext uri="{FF2B5EF4-FFF2-40B4-BE49-F238E27FC236}">
                <a16:creationId xmlns:a16="http://schemas.microsoft.com/office/drawing/2014/main" id="{46198A3C-4E53-A348-89FB-2100ECB0590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7667" y="3153033"/>
            <a:ext cx="1419892" cy="1943010"/>
          </a:xfrm>
          <a:prstGeom prst="rect">
            <a:avLst/>
          </a:prstGeom>
          <a:noFill/>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EF9EC99E-027D-9C45-B7BA-84A098364CBE}"/>
              </a:ext>
            </a:extLst>
          </p:cNvPr>
          <p:cNvSpPr txBox="1"/>
          <p:nvPr/>
        </p:nvSpPr>
        <p:spPr>
          <a:xfrm>
            <a:off x="1425191" y="5987018"/>
            <a:ext cx="301686" cy="369332"/>
          </a:xfrm>
          <a:prstGeom prst="rect">
            <a:avLst/>
          </a:prstGeom>
          <a:noFill/>
        </p:spPr>
        <p:txBody>
          <a:bodyPr wrap="none" rtlCol="0">
            <a:spAutoFit/>
          </a:bodyPr>
          <a:lstStyle/>
          <a:p>
            <a:r>
              <a:rPr lang="en-US" b="1"/>
              <a:t>1</a:t>
            </a:r>
          </a:p>
        </p:txBody>
      </p:sp>
      <p:sp>
        <p:nvSpPr>
          <p:cNvPr id="14" name="Oval 13">
            <a:extLst>
              <a:ext uri="{FF2B5EF4-FFF2-40B4-BE49-F238E27FC236}">
                <a16:creationId xmlns:a16="http://schemas.microsoft.com/office/drawing/2014/main" id="{853A853A-D6FC-4843-B8C8-EB77EFCEDCE5}"/>
              </a:ext>
            </a:extLst>
          </p:cNvPr>
          <p:cNvSpPr/>
          <p:nvPr/>
        </p:nvSpPr>
        <p:spPr>
          <a:xfrm>
            <a:off x="1343234" y="594497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2696F9B-6958-DA4F-88EC-496A8CADE6B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69247" y="1401858"/>
            <a:ext cx="2688307" cy="2260877"/>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81660729-A802-E441-B0C5-5DFBC301B716}"/>
              </a:ext>
            </a:extLst>
          </p:cNvPr>
          <p:cNvSpPr txBox="1"/>
          <p:nvPr/>
        </p:nvSpPr>
        <p:spPr>
          <a:xfrm>
            <a:off x="4911714" y="5987018"/>
            <a:ext cx="301686" cy="369332"/>
          </a:xfrm>
          <a:prstGeom prst="rect">
            <a:avLst/>
          </a:prstGeom>
          <a:noFill/>
        </p:spPr>
        <p:txBody>
          <a:bodyPr wrap="square" rtlCol="0">
            <a:spAutoFit/>
          </a:bodyPr>
          <a:lstStyle/>
          <a:p>
            <a:r>
              <a:rPr lang="en-US" b="1"/>
              <a:t>2</a:t>
            </a:r>
          </a:p>
        </p:txBody>
      </p:sp>
      <p:sp>
        <p:nvSpPr>
          <p:cNvPr id="17" name="Oval 16">
            <a:extLst>
              <a:ext uri="{FF2B5EF4-FFF2-40B4-BE49-F238E27FC236}">
                <a16:creationId xmlns:a16="http://schemas.microsoft.com/office/drawing/2014/main" id="{DF0601F1-ABEE-0642-B2E3-091A90B9DDEB}"/>
              </a:ext>
            </a:extLst>
          </p:cNvPr>
          <p:cNvSpPr/>
          <p:nvPr/>
        </p:nvSpPr>
        <p:spPr>
          <a:xfrm>
            <a:off x="4829757" y="5944971"/>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5EA586B-09A0-CA45-A98E-AF0263F0D2CF}"/>
              </a:ext>
            </a:extLst>
          </p:cNvPr>
          <p:cNvSpPr txBox="1"/>
          <p:nvPr/>
        </p:nvSpPr>
        <p:spPr>
          <a:xfrm>
            <a:off x="3730260" y="4957650"/>
            <a:ext cx="3088180" cy="954107"/>
          </a:xfrm>
          <a:prstGeom prst="rect">
            <a:avLst/>
          </a:prstGeom>
          <a:noFill/>
        </p:spPr>
        <p:txBody>
          <a:bodyPr wrap="square" rtlCol="0">
            <a:spAutoFit/>
          </a:bodyPr>
          <a:lstStyle/>
          <a:p>
            <a:r>
              <a:rPr lang="en-US" sz="1400"/>
              <a:t>IRA targets black Americans, but also creates fake black activist groups, like Black Matters and Blacktivist, that could be mistaken for Black Lives Matter </a:t>
            </a:r>
          </a:p>
        </p:txBody>
      </p:sp>
      <p:pic>
        <p:nvPicPr>
          <p:cNvPr id="18" name="Picture 17">
            <a:extLst>
              <a:ext uri="{FF2B5EF4-FFF2-40B4-BE49-F238E27FC236}">
                <a16:creationId xmlns:a16="http://schemas.microsoft.com/office/drawing/2014/main" id="{B9C30AB3-22C8-B341-927E-F185A65C016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82632" y="3046042"/>
            <a:ext cx="1219200" cy="1215378"/>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8FBA87B3-8956-EC46-BC2C-FBD1C5567C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31440" y="1582459"/>
            <a:ext cx="921585" cy="1215379"/>
          </a:xfrm>
          <a:prstGeom prst="rect">
            <a:avLst/>
          </a:prstGeom>
          <a:effectLst>
            <a:outerShdw blurRad="63500" sx="102000" sy="102000" algn="ctr" rotWithShape="0">
              <a:prstClr val="black">
                <a:alpha val="40000"/>
              </a:prstClr>
            </a:outerShdw>
          </a:effectLst>
        </p:spPr>
      </p:pic>
      <p:sp>
        <p:nvSpPr>
          <p:cNvPr id="21" name="TextBox 20">
            <a:extLst>
              <a:ext uri="{FF2B5EF4-FFF2-40B4-BE49-F238E27FC236}">
                <a16:creationId xmlns:a16="http://schemas.microsoft.com/office/drawing/2014/main" id="{74C1B440-F65B-4448-BF2F-5E93BBC24DDC}"/>
              </a:ext>
            </a:extLst>
          </p:cNvPr>
          <p:cNvSpPr txBox="1"/>
          <p:nvPr/>
        </p:nvSpPr>
        <p:spPr>
          <a:xfrm>
            <a:off x="7570738" y="5953804"/>
            <a:ext cx="301686" cy="369332"/>
          </a:xfrm>
          <a:prstGeom prst="rect">
            <a:avLst/>
          </a:prstGeom>
          <a:noFill/>
        </p:spPr>
        <p:txBody>
          <a:bodyPr wrap="square" rtlCol="0">
            <a:spAutoFit/>
          </a:bodyPr>
          <a:lstStyle/>
          <a:p>
            <a:r>
              <a:rPr lang="en-US" b="1"/>
              <a:t>3</a:t>
            </a:r>
          </a:p>
        </p:txBody>
      </p:sp>
      <p:sp>
        <p:nvSpPr>
          <p:cNvPr id="22" name="Oval 21">
            <a:extLst>
              <a:ext uri="{FF2B5EF4-FFF2-40B4-BE49-F238E27FC236}">
                <a16:creationId xmlns:a16="http://schemas.microsoft.com/office/drawing/2014/main" id="{A36E49C7-584E-8847-AE37-C61F2D9BC51A}"/>
              </a:ext>
            </a:extLst>
          </p:cNvPr>
          <p:cNvSpPr/>
          <p:nvPr/>
        </p:nvSpPr>
        <p:spPr>
          <a:xfrm>
            <a:off x="7488781" y="5911757"/>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910F942-4439-6D43-BC4C-AF9D1F564AE9}"/>
              </a:ext>
            </a:extLst>
          </p:cNvPr>
          <p:cNvSpPr txBox="1"/>
          <p:nvPr/>
        </p:nvSpPr>
        <p:spPr>
          <a:xfrm>
            <a:off x="6818440" y="4957650"/>
            <a:ext cx="1881423" cy="954107"/>
          </a:xfrm>
          <a:prstGeom prst="rect">
            <a:avLst/>
          </a:prstGeom>
          <a:noFill/>
        </p:spPr>
        <p:txBody>
          <a:bodyPr wrap="square" rtlCol="0">
            <a:spAutoFit/>
          </a:bodyPr>
          <a:lstStyle/>
          <a:p>
            <a:r>
              <a:rPr lang="en-US" sz="1400"/>
              <a:t>These accounts had a presence on other platforms, like Instagram and Twitter</a:t>
            </a:r>
          </a:p>
        </p:txBody>
      </p:sp>
      <p:pic>
        <p:nvPicPr>
          <p:cNvPr id="20" name="Picture 19">
            <a:extLst>
              <a:ext uri="{FF2B5EF4-FFF2-40B4-BE49-F238E27FC236}">
                <a16:creationId xmlns:a16="http://schemas.microsoft.com/office/drawing/2014/main" id="{099C7D54-83EA-A447-99DC-84812572896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89047" y="1331542"/>
            <a:ext cx="2540507" cy="3015772"/>
          </a:xfrm>
          <a:prstGeom prst="rect">
            <a:avLst/>
          </a:prstGeom>
        </p:spPr>
      </p:pic>
      <p:pic>
        <p:nvPicPr>
          <p:cNvPr id="24" name="Picture 23">
            <a:extLst>
              <a:ext uri="{FF2B5EF4-FFF2-40B4-BE49-F238E27FC236}">
                <a16:creationId xmlns:a16="http://schemas.microsoft.com/office/drawing/2014/main" id="{984DA056-8623-E54B-9803-FF9641063AD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62229" y="2290719"/>
            <a:ext cx="2503347" cy="2971661"/>
          </a:xfrm>
          <a:prstGeom prst="rect">
            <a:avLst/>
          </a:prstGeom>
        </p:spPr>
      </p:pic>
      <p:sp>
        <p:nvSpPr>
          <p:cNvPr id="26" name="TextBox 25">
            <a:extLst>
              <a:ext uri="{FF2B5EF4-FFF2-40B4-BE49-F238E27FC236}">
                <a16:creationId xmlns:a16="http://schemas.microsoft.com/office/drawing/2014/main" id="{520062F7-164D-EE4A-AF24-4C0D02C33D9A}"/>
              </a:ext>
            </a:extLst>
          </p:cNvPr>
          <p:cNvSpPr txBox="1"/>
          <p:nvPr/>
        </p:nvSpPr>
        <p:spPr>
          <a:xfrm>
            <a:off x="10095171" y="6323136"/>
            <a:ext cx="301686" cy="369332"/>
          </a:xfrm>
          <a:prstGeom prst="rect">
            <a:avLst/>
          </a:prstGeom>
          <a:noFill/>
        </p:spPr>
        <p:txBody>
          <a:bodyPr wrap="square" rtlCol="0">
            <a:spAutoFit/>
          </a:bodyPr>
          <a:lstStyle/>
          <a:p>
            <a:r>
              <a:rPr lang="en-US" b="1"/>
              <a:t>4</a:t>
            </a:r>
          </a:p>
        </p:txBody>
      </p:sp>
      <p:sp>
        <p:nvSpPr>
          <p:cNvPr id="27" name="Oval 26">
            <a:extLst>
              <a:ext uri="{FF2B5EF4-FFF2-40B4-BE49-F238E27FC236}">
                <a16:creationId xmlns:a16="http://schemas.microsoft.com/office/drawing/2014/main" id="{9100BB85-E367-A44C-8A0F-CF0FCA11E3FE}"/>
              </a:ext>
            </a:extLst>
          </p:cNvPr>
          <p:cNvSpPr/>
          <p:nvPr/>
        </p:nvSpPr>
        <p:spPr>
          <a:xfrm>
            <a:off x="10013214" y="6281089"/>
            <a:ext cx="444593" cy="444593"/>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4A23F13-AB34-2D41-B3F4-EDB11B2034B6}"/>
              </a:ext>
            </a:extLst>
          </p:cNvPr>
          <p:cNvSpPr txBox="1"/>
          <p:nvPr/>
        </p:nvSpPr>
        <p:spPr>
          <a:xfrm>
            <a:off x="9004663" y="5294811"/>
            <a:ext cx="2540507" cy="954107"/>
          </a:xfrm>
          <a:prstGeom prst="rect">
            <a:avLst/>
          </a:prstGeom>
          <a:noFill/>
        </p:spPr>
        <p:txBody>
          <a:bodyPr wrap="square" rtlCol="0">
            <a:spAutoFit/>
          </a:bodyPr>
          <a:lstStyle/>
          <a:p>
            <a:r>
              <a:rPr lang="en-US" sz="1400"/>
              <a:t>CNN and other outlets break the stories about the fake accounts and Tow releases a dataset of them for study</a:t>
            </a:r>
          </a:p>
        </p:txBody>
      </p:sp>
    </p:spTree>
    <p:extLst>
      <p:ext uri="{BB962C8B-B14F-4D97-AF65-F5344CB8AC3E}">
        <p14:creationId xmlns:p14="http://schemas.microsoft.com/office/powerpoint/2010/main" val="3387223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17AE10-CA32-D94D-A121-0029A209A694}"/>
              </a:ext>
            </a:extLst>
          </p:cNvPr>
          <p:cNvSpPr>
            <a:spLocks noGrp="1"/>
          </p:cNvSpPr>
          <p:nvPr>
            <p:ph type="title"/>
          </p:nvPr>
        </p:nvSpPr>
        <p:spPr>
          <a:xfrm>
            <a:off x="838200" y="365125"/>
            <a:ext cx="7971263" cy="1325563"/>
          </a:xfrm>
        </p:spPr>
        <p:txBody>
          <a:bodyPr/>
          <a:lstStyle/>
          <a:p>
            <a:r>
              <a:rPr lang="en-US" b="1"/>
              <a:t>Source Hacking</a:t>
            </a:r>
            <a:r>
              <a:rPr lang="en-US"/>
              <a:t> is an </a:t>
            </a:r>
            <a:r>
              <a:rPr lang="en-US" i="1"/>
              <a:t>indirect method of targeting journalists</a:t>
            </a:r>
          </a:p>
        </p:txBody>
      </p:sp>
      <p:sp>
        <p:nvSpPr>
          <p:cNvPr id="4" name="Slide Number Placeholder 3">
            <a:extLst>
              <a:ext uri="{FF2B5EF4-FFF2-40B4-BE49-F238E27FC236}">
                <a16:creationId xmlns:a16="http://schemas.microsoft.com/office/drawing/2014/main" id="{29C74AB7-CF0D-9842-8FE7-93BBECCF6726}"/>
              </a:ext>
            </a:extLst>
          </p:cNvPr>
          <p:cNvSpPr>
            <a:spLocks noGrp="1"/>
          </p:cNvSpPr>
          <p:nvPr>
            <p:ph type="sldNum" sz="quarter" idx="12"/>
          </p:nvPr>
        </p:nvSpPr>
        <p:spPr/>
        <p:txBody>
          <a:bodyPr/>
          <a:lstStyle/>
          <a:p>
            <a:fld id="{EDE91985-A632-1D4D-B6FC-C086B0CD5C3C}" type="slidenum">
              <a:rPr lang="en-US" smtClean="0"/>
              <a:t>6</a:t>
            </a:fld>
            <a:endParaRPr lang="en-US"/>
          </a:p>
        </p:txBody>
      </p:sp>
      <p:pic>
        <p:nvPicPr>
          <p:cNvPr id="6" name="Picture 5">
            <a:extLst>
              <a:ext uri="{FF2B5EF4-FFF2-40B4-BE49-F238E27FC236}">
                <a16:creationId xmlns:a16="http://schemas.microsoft.com/office/drawing/2014/main" id="{F768A46E-A63F-2C41-95EE-ACD165556EC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10940" y="2080422"/>
            <a:ext cx="1477327" cy="1477327"/>
          </a:xfrm>
          <a:prstGeom prst="rect">
            <a:avLst/>
          </a:prstGeom>
        </p:spPr>
      </p:pic>
      <p:sp>
        <p:nvSpPr>
          <p:cNvPr id="7" name="TextBox 6">
            <a:extLst>
              <a:ext uri="{FF2B5EF4-FFF2-40B4-BE49-F238E27FC236}">
                <a16:creationId xmlns:a16="http://schemas.microsoft.com/office/drawing/2014/main" id="{4EA82E12-6E80-9641-B84D-42F27EB16792}"/>
              </a:ext>
            </a:extLst>
          </p:cNvPr>
          <p:cNvSpPr txBox="1"/>
          <p:nvPr/>
        </p:nvSpPr>
        <p:spPr>
          <a:xfrm>
            <a:off x="4674079" y="3742414"/>
            <a:ext cx="2080121" cy="369332"/>
          </a:xfrm>
          <a:prstGeom prst="rect">
            <a:avLst/>
          </a:prstGeom>
          <a:noFill/>
        </p:spPr>
        <p:txBody>
          <a:bodyPr wrap="none" rtlCol="0">
            <a:spAutoFit/>
          </a:bodyPr>
          <a:lstStyle/>
          <a:p>
            <a:r>
              <a:rPr lang="en-US"/>
              <a:t>Conspiracy theorists</a:t>
            </a:r>
          </a:p>
        </p:txBody>
      </p:sp>
      <p:pic>
        <p:nvPicPr>
          <p:cNvPr id="8" name="Picture 7">
            <a:extLst>
              <a:ext uri="{FF2B5EF4-FFF2-40B4-BE49-F238E27FC236}">
                <a16:creationId xmlns:a16="http://schemas.microsoft.com/office/drawing/2014/main" id="{EE20EDE2-C35F-BC40-B182-EB30603FB0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888782"/>
            <a:ext cx="1361421" cy="1860609"/>
          </a:xfrm>
          <a:prstGeom prst="rect">
            <a:avLst/>
          </a:prstGeom>
        </p:spPr>
      </p:pic>
      <p:sp>
        <p:nvSpPr>
          <p:cNvPr id="9" name="TextBox 8">
            <a:extLst>
              <a:ext uri="{FF2B5EF4-FFF2-40B4-BE49-F238E27FC236}">
                <a16:creationId xmlns:a16="http://schemas.microsoft.com/office/drawing/2014/main" id="{B2A3928D-58C6-244F-8351-D2924BBB3155}"/>
              </a:ext>
            </a:extLst>
          </p:cNvPr>
          <p:cNvSpPr txBox="1"/>
          <p:nvPr/>
        </p:nvSpPr>
        <p:spPr>
          <a:xfrm>
            <a:off x="270170" y="3762819"/>
            <a:ext cx="2497479" cy="369332"/>
          </a:xfrm>
          <a:prstGeom prst="rect">
            <a:avLst/>
          </a:prstGeom>
          <a:noFill/>
        </p:spPr>
        <p:txBody>
          <a:bodyPr wrap="none" rtlCol="0">
            <a:spAutoFit/>
          </a:bodyPr>
          <a:lstStyle/>
          <a:p>
            <a:r>
              <a:rPr lang="en-US"/>
              <a:t>information manipulator</a:t>
            </a:r>
          </a:p>
        </p:txBody>
      </p:sp>
      <p:pic>
        <p:nvPicPr>
          <p:cNvPr id="10" name="Picture 9">
            <a:extLst>
              <a:ext uri="{FF2B5EF4-FFF2-40B4-BE49-F238E27FC236}">
                <a16:creationId xmlns:a16="http://schemas.microsoft.com/office/drawing/2014/main" id="{E498E526-7814-6547-BA2D-955DCFED548D}"/>
              </a:ext>
            </a:extLst>
          </p:cNvPr>
          <p:cNvPicPr>
            <a:picLocks noChangeAspect="1"/>
          </p:cNvPicPr>
          <p:nvPr/>
        </p:nvPicPr>
        <p:blipFill>
          <a:blip r:embed="rId4"/>
          <a:stretch>
            <a:fillRect/>
          </a:stretch>
        </p:blipFill>
        <p:spPr>
          <a:xfrm>
            <a:off x="2859891" y="2080422"/>
            <a:ext cx="1477327" cy="1477327"/>
          </a:xfrm>
          <a:prstGeom prst="rect">
            <a:avLst/>
          </a:prstGeom>
        </p:spPr>
      </p:pic>
      <p:cxnSp>
        <p:nvCxnSpPr>
          <p:cNvPr id="12" name="Straight Arrow Connector 11">
            <a:extLst>
              <a:ext uri="{FF2B5EF4-FFF2-40B4-BE49-F238E27FC236}">
                <a16:creationId xmlns:a16="http://schemas.microsoft.com/office/drawing/2014/main" id="{0CA2485C-9A43-0E4C-AB24-61B40B1C17C3}"/>
              </a:ext>
            </a:extLst>
          </p:cNvPr>
          <p:cNvCxnSpPr>
            <a:cxnSpLocks/>
            <a:stCxn id="8" idx="3"/>
            <a:endCxn id="10" idx="1"/>
          </p:cNvCxnSpPr>
          <p:nvPr/>
        </p:nvCxnSpPr>
        <p:spPr>
          <a:xfrm flipV="1">
            <a:off x="2199621" y="2819086"/>
            <a:ext cx="660270"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3A80726-5C7D-2B4A-BBD8-591E12C5D302}"/>
              </a:ext>
            </a:extLst>
          </p:cNvPr>
          <p:cNvSpPr txBox="1"/>
          <p:nvPr/>
        </p:nvSpPr>
        <p:spPr>
          <a:xfrm>
            <a:off x="2820296" y="1716125"/>
            <a:ext cx="1556516" cy="369332"/>
          </a:xfrm>
          <a:prstGeom prst="rect">
            <a:avLst/>
          </a:prstGeom>
          <a:noFill/>
        </p:spPr>
        <p:txBody>
          <a:bodyPr wrap="none" rtlCol="0">
            <a:spAutoFit/>
          </a:bodyPr>
          <a:lstStyle/>
          <a:p>
            <a:r>
              <a:rPr lang="en-US"/>
              <a:t>disinformation</a:t>
            </a:r>
          </a:p>
        </p:txBody>
      </p:sp>
      <p:cxnSp>
        <p:nvCxnSpPr>
          <p:cNvPr id="16" name="Straight Arrow Connector 15">
            <a:extLst>
              <a:ext uri="{FF2B5EF4-FFF2-40B4-BE49-F238E27FC236}">
                <a16:creationId xmlns:a16="http://schemas.microsoft.com/office/drawing/2014/main" id="{4581BCB6-E94B-D549-9047-5F7F2E6F4915}"/>
              </a:ext>
            </a:extLst>
          </p:cNvPr>
          <p:cNvCxnSpPr>
            <a:cxnSpLocks/>
            <a:stCxn id="10" idx="3"/>
            <a:endCxn id="6" idx="1"/>
          </p:cNvCxnSpPr>
          <p:nvPr/>
        </p:nvCxnSpPr>
        <p:spPr>
          <a:xfrm>
            <a:off x="4337218" y="2819086"/>
            <a:ext cx="673722"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E9250E6E-0EF0-8942-A97B-9EBAADE5D7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55606" y="2073834"/>
            <a:ext cx="2688747" cy="1490501"/>
          </a:xfrm>
          <a:prstGeom prst="rect">
            <a:avLst/>
          </a:prstGeom>
        </p:spPr>
      </p:pic>
      <p:pic>
        <p:nvPicPr>
          <p:cNvPr id="32" name="Picture 31">
            <a:extLst>
              <a:ext uri="{FF2B5EF4-FFF2-40B4-BE49-F238E27FC236}">
                <a16:creationId xmlns:a16="http://schemas.microsoft.com/office/drawing/2014/main" id="{90155294-45AE-0D42-9C57-67723E79CD4E}"/>
              </a:ext>
            </a:extLst>
          </p:cNvPr>
          <p:cNvPicPr>
            <a:picLocks noChangeAspect="1"/>
          </p:cNvPicPr>
          <p:nvPr/>
        </p:nvPicPr>
        <p:blipFill>
          <a:blip r:embed="rId4"/>
          <a:stretch>
            <a:fillRect/>
          </a:stretch>
        </p:blipFill>
        <p:spPr>
          <a:xfrm>
            <a:off x="7133273" y="2080422"/>
            <a:ext cx="1477327" cy="1477327"/>
          </a:xfrm>
          <a:prstGeom prst="rect">
            <a:avLst/>
          </a:prstGeom>
        </p:spPr>
      </p:pic>
      <p:cxnSp>
        <p:nvCxnSpPr>
          <p:cNvPr id="36" name="Straight Arrow Connector 35">
            <a:extLst>
              <a:ext uri="{FF2B5EF4-FFF2-40B4-BE49-F238E27FC236}">
                <a16:creationId xmlns:a16="http://schemas.microsoft.com/office/drawing/2014/main" id="{58A57349-2AD6-5547-96F4-7528EBD36A2F}"/>
              </a:ext>
            </a:extLst>
          </p:cNvPr>
          <p:cNvCxnSpPr>
            <a:cxnSpLocks/>
            <a:stCxn id="6" idx="3"/>
            <a:endCxn id="32" idx="1"/>
          </p:cNvCxnSpPr>
          <p:nvPr/>
        </p:nvCxnSpPr>
        <p:spPr>
          <a:xfrm>
            <a:off x="6488267" y="2819086"/>
            <a:ext cx="64500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F8E9B2-145D-8C42-BE92-F714499FB568}"/>
              </a:ext>
            </a:extLst>
          </p:cNvPr>
          <p:cNvCxnSpPr>
            <a:cxnSpLocks/>
            <a:stCxn id="32" idx="3"/>
            <a:endCxn id="31" idx="1"/>
          </p:cNvCxnSpPr>
          <p:nvPr/>
        </p:nvCxnSpPr>
        <p:spPr>
          <a:xfrm flipV="1">
            <a:off x="8610600" y="2819085"/>
            <a:ext cx="645006"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Multiply 44">
            <a:extLst>
              <a:ext uri="{FF2B5EF4-FFF2-40B4-BE49-F238E27FC236}">
                <a16:creationId xmlns:a16="http://schemas.microsoft.com/office/drawing/2014/main" id="{6C138341-E95D-2F44-A740-799178FEC38A}"/>
              </a:ext>
            </a:extLst>
          </p:cNvPr>
          <p:cNvSpPr/>
          <p:nvPr/>
        </p:nvSpPr>
        <p:spPr>
          <a:xfrm>
            <a:off x="8226859" y="2361884"/>
            <a:ext cx="1412488" cy="914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7AAF6E-65C1-674C-8D10-10B2C986A75E}"/>
              </a:ext>
            </a:extLst>
          </p:cNvPr>
          <p:cNvSpPr txBox="1"/>
          <p:nvPr/>
        </p:nvSpPr>
        <p:spPr>
          <a:xfrm>
            <a:off x="9368325" y="1006479"/>
            <a:ext cx="2148469" cy="923330"/>
          </a:xfrm>
          <a:prstGeom prst="rect">
            <a:avLst/>
          </a:prstGeom>
          <a:noFill/>
        </p:spPr>
        <p:txBody>
          <a:bodyPr wrap="square" rtlCol="0">
            <a:spAutoFit/>
          </a:bodyPr>
          <a:lstStyle/>
          <a:p>
            <a:pPr algn="ctr"/>
            <a:r>
              <a:rPr lang="en-US"/>
              <a:t>The general public is suspicious of conspiracy theorists</a:t>
            </a:r>
          </a:p>
        </p:txBody>
      </p:sp>
      <p:pic>
        <p:nvPicPr>
          <p:cNvPr id="49" name="Picture 48">
            <a:extLst>
              <a:ext uri="{FF2B5EF4-FFF2-40B4-BE49-F238E27FC236}">
                <a16:creationId xmlns:a16="http://schemas.microsoft.com/office/drawing/2014/main" id="{B2C9A41D-F006-A74F-ADCA-088550D15DB3}"/>
              </a:ext>
            </a:extLst>
          </p:cNvPr>
          <p:cNvPicPr>
            <a:picLocks noChangeAspect="1"/>
          </p:cNvPicPr>
          <p:nvPr/>
        </p:nvPicPr>
        <p:blipFill>
          <a:blip r:embed="rId6"/>
          <a:stretch>
            <a:fillRect/>
          </a:stretch>
        </p:blipFill>
        <p:spPr>
          <a:xfrm>
            <a:off x="4709542" y="4132151"/>
            <a:ext cx="2080121" cy="2080121"/>
          </a:xfrm>
          <a:prstGeom prst="rect">
            <a:avLst/>
          </a:prstGeom>
        </p:spPr>
      </p:pic>
      <p:sp>
        <p:nvSpPr>
          <p:cNvPr id="50" name="TextBox 49">
            <a:extLst>
              <a:ext uri="{FF2B5EF4-FFF2-40B4-BE49-F238E27FC236}">
                <a16:creationId xmlns:a16="http://schemas.microsoft.com/office/drawing/2014/main" id="{30263475-EEFB-2548-BE39-13E993476E5D}"/>
              </a:ext>
            </a:extLst>
          </p:cNvPr>
          <p:cNvSpPr txBox="1"/>
          <p:nvPr/>
        </p:nvSpPr>
        <p:spPr>
          <a:xfrm>
            <a:off x="4674078" y="6099533"/>
            <a:ext cx="2080121" cy="646331"/>
          </a:xfrm>
          <a:prstGeom prst="rect">
            <a:avLst/>
          </a:prstGeom>
          <a:noFill/>
        </p:spPr>
        <p:txBody>
          <a:bodyPr wrap="square" rtlCol="0">
            <a:spAutoFit/>
          </a:bodyPr>
          <a:lstStyle/>
          <a:p>
            <a:pPr algn="ctr"/>
            <a:r>
              <a:rPr lang="en-US"/>
              <a:t>Journalist with an audience</a:t>
            </a:r>
          </a:p>
        </p:txBody>
      </p:sp>
      <p:pic>
        <p:nvPicPr>
          <p:cNvPr id="56" name="Picture 55">
            <a:extLst>
              <a:ext uri="{FF2B5EF4-FFF2-40B4-BE49-F238E27FC236}">
                <a16:creationId xmlns:a16="http://schemas.microsoft.com/office/drawing/2014/main" id="{D0EB6188-9973-3C42-A0D1-CD849EDFAF33}"/>
              </a:ext>
            </a:extLst>
          </p:cNvPr>
          <p:cNvPicPr>
            <a:picLocks noChangeAspect="1"/>
          </p:cNvPicPr>
          <p:nvPr/>
        </p:nvPicPr>
        <p:blipFill>
          <a:blip r:embed="rId4"/>
          <a:stretch>
            <a:fillRect/>
          </a:stretch>
        </p:blipFill>
        <p:spPr>
          <a:xfrm>
            <a:off x="7133272" y="4433547"/>
            <a:ext cx="1477327" cy="1477327"/>
          </a:xfrm>
          <a:prstGeom prst="rect">
            <a:avLst/>
          </a:prstGeom>
        </p:spPr>
      </p:pic>
      <p:cxnSp>
        <p:nvCxnSpPr>
          <p:cNvPr id="57" name="Straight Arrow Connector 56">
            <a:extLst>
              <a:ext uri="{FF2B5EF4-FFF2-40B4-BE49-F238E27FC236}">
                <a16:creationId xmlns:a16="http://schemas.microsoft.com/office/drawing/2014/main" id="{50BBF054-72EB-F34A-AA0C-1E21F141873F}"/>
              </a:ext>
            </a:extLst>
          </p:cNvPr>
          <p:cNvCxnSpPr>
            <a:cxnSpLocks/>
            <a:stCxn id="49" idx="3"/>
            <a:endCxn id="56" idx="1"/>
          </p:cNvCxnSpPr>
          <p:nvPr/>
        </p:nvCxnSpPr>
        <p:spPr>
          <a:xfrm flipV="1">
            <a:off x="6789663" y="5172211"/>
            <a:ext cx="343609" cy="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139D68EA-4A50-5F4B-900F-56B94FA9EE58}"/>
              </a:ext>
            </a:extLst>
          </p:cNvPr>
          <p:cNvCxnSpPr>
            <a:cxnSpLocks/>
            <a:stCxn id="56" idx="0"/>
            <a:endCxn id="31" idx="2"/>
          </p:cNvCxnSpPr>
          <p:nvPr/>
        </p:nvCxnSpPr>
        <p:spPr>
          <a:xfrm rot="5400000" flipH="1" flipV="1">
            <a:off x="8801352" y="2634919"/>
            <a:ext cx="869212" cy="2728044"/>
          </a:xfrm>
          <a:prstGeom prst="bentConnector3">
            <a:avLst>
              <a:gd name="adj1" fmla="val 50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F74A94D9-F7AB-B94A-AF60-4523FFF8C4EE}"/>
              </a:ext>
            </a:extLst>
          </p:cNvPr>
          <p:cNvSpPr txBox="1"/>
          <p:nvPr/>
        </p:nvSpPr>
        <p:spPr>
          <a:xfrm>
            <a:off x="8610599" y="4235531"/>
            <a:ext cx="3333753" cy="1477328"/>
          </a:xfrm>
          <a:prstGeom prst="rect">
            <a:avLst/>
          </a:prstGeom>
          <a:noFill/>
        </p:spPr>
        <p:txBody>
          <a:bodyPr wrap="square" rtlCol="0">
            <a:spAutoFit/>
          </a:bodyPr>
          <a:lstStyle/>
          <a:p>
            <a:r>
              <a:rPr lang="en-US"/>
              <a:t>Because certain journalists have an audience and trust from some members of the public, eventually the story is circulated by the general public</a:t>
            </a:r>
          </a:p>
        </p:txBody>
      </p:sp>
      <p:cxnSp>
        <p:nvCxnSpPr>
          <p:cNvPr id="67" name="Elbow Connector 66">
            <a:extLst>
              <a:ext uri="{FF2B5EF4-FFF2-40B4-BE49-F238E27FC236}">
                <a16:creationId xmlns:a16="http://schemas.microsoft.com/office/drawing/2014/main" id="{5F22384E-B6B7-1F42-80FC-3D450135029B}"/>
              </a:ext>
            </a:extLst>
          </p:cNvPr>
          <p:cNvCxnSpPr>
            <a:cxnSpLocks/>
            <a:stCxn id="10" idx="2"/>
            <a:endCxn id="49" idx="1"/>
          </p:cNvCxnSpPr>
          <p:nvPr/>
        </p:nvCxnSpPr>
        <p:spPr>
          <a:xfrm rot="16200000" flipH="1">
            <a:off x="3346817" y="3809486"/>
            <a:ext cx="1614463" cy="1110987"/>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4163E6D-AC10-F143-AD6E-43EFDAA847A8}"/>
              </a:ext>
            </a:extLst>
          </p:cNvPr>
          <p:cNvSpPr txBox="1"/>
          <p:nvPr/>
        </p:nvSpPr>
        <p:spPr>
          <a:xfrm>
            <a:off x="264802" y="4693123"/>
            <a:ext cx="3244945" cy="1477328"/>
          </a:xfrm>
          <a:prstGeom prst="rect">
            <a:avLst/>
          </a:prstGeom>
          <a:noFill/>
        </p:spPr>
        <p:txBody>
          <a:bodyPr wrap="square" rtlCol="0">
            <a:spAutoFit/>
          </a:bodyPr>
          <a:lstStyle/>
          <a:p>
            <a:r>
              <a:rPr lang="en-US"/>
              <a:t>The information manipulator places the disinformation in places that journalists, or intermediaries, are likely to encounter it</a:t>
            </a:r>
          </a:p>
        </p:txBody>
      </p:sp>
      <p:cxnSp>
        <p:nvCxnSpPr>
          <p:cNvPr id="71" name="Curved Connector 70">
            <a:extLst>
              <a:ext uri="{FF2B5EF4-FFF2-40B4-BE49-F238E27FC236}">
                <a16:creationId xmlns:a16="http://schemas.microsoft.com/office/drawing/2014/main" id="{F391C242-8F42-E346-8DFF-847A2E4EFDBE}"/>
              </a:ext>
            </a:extLst>
          </p:cNvPr>
          <p:cNvCxnSpPr/>
          <p:nvPr/>
        </p:nvCxnSpPr>
        <p:spPr>
          <a:xfrm flipH="1" flipV="1">
            <a:off x="5749604" y="2080422"/>
            <a:ext cx="738663" cy="738664"/>
          </a:xfrm>
          <a:prstGeom prst="curvedConnector4">
            <a:avLst>
              <a:gd name="adj1" fmla="val -77244"/>
              <a:gd name="adj2" fmla="val 160135"/>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559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4ABF27-C0A6-3F4D-B576-D5F5D5C5B8F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90946" y="1999423"/>
            <a:ext cx="2595338" cy="2896018"/>
          </a:xfrm>
          <a:prstGeom prst="rect">
            <a:avLst/>
          </a:prstGeom>
        </p:spPr>
      </p:pic>
      <p:sp>
        <p:nvSpPr>
          <p:cNvPr id="2" name="Title 1">
            <a:extLst>
              <a:ext uri="{FF2B5EF4-FFF2-40B4-BE49-F238E27FC236}">
                <a16:creationId xmlns:a16="http://schemas.microsoft.com/office/drawing/2014/main" id="{BC68D3F2-DEAE-6A4C-9295-F76008E6C6E0}"/>
              </a:ext>
            </a:extLst>
          </p:cNvPr>
          <p:cNvSpPr>
            <a:spLocks noGrp="1"/>
          </p:cNvSpPr>
          <p:nvPr>
            <p:ph type="title"/>
          </p:nvPr>
        </p:nvSpPr>
        <p:spPr/>
        <p:txBody>
          <a:bodyPr>
            <a:normAutofit fontScale="90000"/>
          </a:bodyPr>
          <a:lstStyle/>
          <a:p>
            <a:r>
              <a:rPr lang="en-US"/>
              <a:t>Information manipulators create persuasive audiovisual materials, merging techniques of marketing and political propaganda</a:t>
            </a:r>
          </a:p>
        </p:txBody>
      </p:sp>
      <p:sp>
        <p:nvSpPr>
          <p:cNvPr id="3" name="Slide Number Placeholder 2">
            <a:extLst>
              <a:ext uri="{FF2B5EF4-FFF2-40B4-BE49-F238E27FC236}">
                <a16:creationId xmlns:a16="http://schemas.microsoft.com/office/drawing/2014/main" id="{9BE99002-548F-7D44-A0D9-1D2D47C9DB83}"/>
              </a:ext>
            </a:extLst>
          </p:cNvPr>
          <p:cNvSpPr>
            <a:spLocks noGrp="1"/>
          </p:cNvSpPr>
          <p:nvPr>
            <p:ph type="sldNum" sz="quarter" idx="12"/>
          </p:nvPr>
        </p:nvSpPr>
        <p:spPr/>
        <p:txBody>
          <a:bodyPr/>
          <a:lstStyle/>
          <a:p>
            <a:fld id="{EDE91985-A632-1D4D-B6FC-C086B0CD5C3C}" type="slidenum">
              <a:rPr lang="en-US" smtClean="0"/>
              <a:t>7</a:t>
            </a:fld>
            <a:endParaRPr lang="en-US"/>
          </a:p>
        </p:txBody>
      </p:sp>
      <p:sp>
        <p:nvSpPr>
          <p:cNvPr id="5" name="TextBox 4">
            <a:extLst>
              <a:ext uri="{FF2B5EF4-FFF2-40B4-BE49-F238E27FC236}">
                <a16:creationId xmlns:a16="http://schemas.microsoft.com/office/drawing/2014/main" id="{052CC4DC-0908-8247-A2FF-AA695CED9D86}"/>
              </a:ext>
            </a:extLst>
          </p:cNvPr>
          <p:cNvSpPr txBox="1"/>
          <p:nvPr/>
        </p:nvSpPr>
        <p:spPr>
          <a:xfrm>
            <a:off x="5012109" y="5882623"/>
            <a:ext cx="2379434" cy="369332"/>
          </a:xfrm>
          <a:prstGeom prst="rect">
            <a:avLst/>
          </a:prstGeom>
          <a:noFill/>
        </p:spPr>
        <p:txBody>
          <a:bodyPr wrap="none" rtlCol="0">
            <a:spAutoFit/>
          </a:bodyPr>
          <a:lstStyle/>
          <a:p>
            <a:r>
              <a:rPr lang="en-US"/>
              <a:t>Convincing fake articles</a:t>
            </a:r>
          </a:p>
        </p:txBody>
      </p:sp>
      <p:pic>
        <p:nvPicPr>
          <p:cNvPr id="6" name="Picture 5">
            <a:extLst>
              <a:ext uri="{FF2B5EF4-FFF2-40B4-BE49-F238E27FC236}">
                <a16:creationId xmlns:a16="http://schemas.microsoft.com/office/drawing/2014/main" id="{6FE68D28-BE90-504E-8413-03543308905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65959" y="2738903"/>
            <a:ext cx="2595339" cy="2896018"/>
          </a:xfrm>
          <a:prstGeom prst="rect">
            <a:avLst/>
          </a:prstGeom>
        </p:spPr>
      </p:pic>
      <p:sp>
        <p:nvSpPr>
          <p:cNvPr id="10" name="TextBox 9">
            <a:extLst>
              <a:ext uri="{FF2B5EF4-FFF2-40B4-BE49-F238E27FC236}">
                <a16:creationId xmlns:a16="http://schemas.microsoft.com/office/drawing/2014/main" id="{9D01CF62-0B0B-6B41-B0E6-6B641FC4E6AB}"/>
              </a:ext>
            </a:extLst>
          </p:cNvPr>
          <p:cNvSpPr txBox="1"/>
          <p:nvPr/>
        </p:nvSpPr>
        <p:spPr>
          <a:xfrm>
            <a:off x="1061224" y="5882623"/>
            <a:ext cx="1914691" cy="369332"/>
          </a:xfrm>
          <a:prstGeom prst="rect">
            <a:avLst/>
          </a:prstGeom>
          <a:noFill/>
        </p:spPr>
        <p:txBody>
          <a:bodyPr wrap="none" rtlCol="0">
            <a:spAutoFit/>
          </a:bodyPr>
          <a:lstStyle/>
          <a:p>
            <a:r>
              <a:rPr lang="en-US"/>
              <a:t>Persuasive memes</a:t>
            </a:r>
          </a:p>
        </p:txBody>
      </p:sp>
      <p:pic>
        <p:nvPicPr>
          <p:cNvPr id="11" name="Picture 10">
            <a:extLst>
              <a:ext uri="{FF2B5EF4-FFF2-40B4-BE49-F238E27FC236}">
                <a16:creationId xmlns:a16="http://schemas.microsoft.com/office/drawing/2014/main" id="{01669D0B-4438-2A43-940B-AA0A68414CF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53175" y="1999422"/>
            <a:ext cx="3119571" cy="2896019"/>
          </a:xfrm>
          <a:prstGeom prst="rect">
            <a:avLst/>
          </a:prstGeom>
        </p:spPr>
      </p:pic>
      <p:sp>
        <p:nvSpPr>
          <p:cNvPr id="12" name="TextBox 11">
            <a:extLst>
              <a:ext uri="{FF2B5EF4-FFF2-40B4-BE49-F238E27FC236}">
                <a16:creationId xmlns:a16="http://schemas.microsoft.com/office/drawing/2014/main" id="{8D8BD413-C4D5-F044-8E8E-6DC4FF655A5C}"/>
              </a:ext>
            </a:extLst>
          </p:cNvPr>
          <p:cNvSpPr txBox="1"/>
          <p:nvPr/>
        </p:nvSpPr>
        <p:spPr>
          <a:xfrm>
            <a:off x="8723243" y="5882623"/>
            <a:ext cx="2089098" cy="369332"/>
          </a:xfrm>
          <a:prstGeom prst="rect">
            <a:avLst/>
          </a:prstGeom>
          <a:noFill/>
        </p:spPr>
        <p:txBody>
          <a:bodyPr wrap="none" rtlCol="0">
            <a:spAutoFit/>
          </a:bodyPr>
          <a:lstStyle/>
          <a:p>
            <a:r>
              <a:rPr lang="en-US"/>
              <a:t>Heavily edited video</a:t>
            </a:r>
          </a:p>
        </p:txBody>
      </p:sp>
      <p:pic>
        <p:nvPicPr>
          <p:cNvPr id="13" name="Picture 12">
            <a:extLst>
              <a:ext uri="{FF2B5EF4-FFF2-40B4-BE49-F238E27FC236}">
                <a16:creationId xmlns:a16="http://schemas.microsoft.com/office/drawing/2014/main" id="{BFD3E5E4-35E1-5B44-8FF1-AEEE5E36BE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3617" y="1995394"/>
            <a:ext cx="2091934" cy="2050428"/>
          </a:xfrm>
          <a:prstGeom prst="rect">
            <a:avLst/>
          </a:prstGeom>
        </p:spPr>
      </p:pic>
      <p:pic>
        <p:nvPicPr>
          <p:cNvPr id="7170" name="Picture 2" descr="Pizzagate : SpaceyMemes">
            <a:extLst>
              <a:ext uri="{FF2B5EF4-FFF2-40B4-BE49-F238E27FC236}">
                <a16:creationId xmlns:a16="http://schemas.microsoft.com/office/drawing/2014/main" id="{B447CB4F-D833-F242-BC8E-0A61FA62DDD3}"/>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022526" y="3598846"/>
            <a:ext cx="2036075" cy="203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74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C433B-7F60-984C-B571-6DDEDA758C3A}"/>
              </a:ext>
            </a:extLst>
          </p:cNvPr>
          <p:cNvSpPr>
            <a:spLocks noGrp="1"/>
          </p:cNvSpPr>
          <p:nvPr>
            <p:ph type="title"/>
          </p:nvPr>
        </p:nvSpPr>
        <p:spPr/>
        <p:txBody>
          <a:bodyPr/>
          <a:lstStyle/>
          <a:p>
            <a:r>
              <a:rPr lang="en-US"/>
              <a:t>Information manipulators employ </a:t>
            </a:r>
            <a:r>
              <a:rPr lang="en-US" b="1"/>
              <a:t>Data Craft</a:t>
            </a:r>
          </a:p>
        </p:txBody>
      </p:sp>
      <p:sp>
        <p:nvSpPr>
          <p:cNvPr id="3" name="Slide Number Placeholder 2">
            <a:extLst>
              <a:ext uri="{FF2B5EF4-FFF2-40B4-BE49-F238E27FC236}">
                <a16:creationId xmlns:a16="http://schemas.microsoft.com/office/drawing/2014/main" id="{9A41F4B2-BC31-F44F-8091-0645141624CC}"/>
              </a:ext>
            </a:extLst>
          </p:cNvPr>
          <p:cNvSpPr>
            <a:spLocks noGrp="1"/>
          </p:cNvSpPr>
          <p:nvPr>
            <p:ph type="sldNum" sz="quarter" idx="12"/>
          </p:nvPr>
        </p:nvSpPr>
        <p:spPr/>
        <p:txBody>
          <a:bodyPr/>
          <a:lstStyle/>
          <a:p>
            <a:fld id="{EDE91985-A632-1D4D-B6FC-C086B0CD5C3C}" type="slidenum">
              <a:rPr lang="en-US" smtClean="0"/>
              <a:t>8</a:t>
            </a:fld>
            <a:endParaRPr lang="en-US"/>
          </a:p>
        </p:txBody>
      </p:sp>
      <p:sp>
        <p:nvSpPr>
          <p:cNvPr id="4" name="Rectangle 3">
            <a:extLst>
              <a:ext uri="{FF2B5EF4-FFF2-40B4-BE49-F238E27FC236}">
                <a16:creationId xmlns:a16="http://schemas.microsoft.com/office/drawing/2014/main" id="{A4A7AF78-CF8F-4343-9D6C-2C79373EC9A6}"/>
              </a:ext>
            </a:extLst>
          </p:cNvPr>
          <p:cNvSpPr/>
          <p:nvPr/>
        </p:nvSpPr>
        <p:spPr>
          <a:xfrm>
            <a:off x="1204331" y="1905506"/>
            <a:ext cx="9783337" cy="3046988"/>
          </a:xfrm>
          <a:prstGeom prst="rect">
            <a:avLst/>
          </a:prstGeom>
        </p:spPr>
        <p:txBody>
          <a:bodyPr wrap="square">
            <a:spAutoFit/>
          </a:bodyPr>
          <a:lstStyle/>
          <a:p>
            <a:r>
              <a:rPr lang="en-US" sz="3200" dirty="0">
                <a:latin typeface="Century Schoolbook" panose="02040604050505020304" pitchFamily="18" charset="0"/>
              </a:rPr>
              <a:t>“a set of practices that create, rely, or even play with the proliferation of data on social media by </a:t>
            </a:r>
            <a:r>
              <a:rPr lang="en-US" sz="3200" b="1" dirty="0">
                <a:latin typeface="Century Schoolbook" panose="02040604050505020304" pitchFamily="18" charset="0"/>
              </a:rPr>
              <a:t>engaging with new computational and algorithmic mechanisms of organization and classification</a:t>
            </a:r>
            <a:r>
              <a:rPr lang="en-US" sz="3200" dirty="0">
                <a:latin typeface="Century Schoolbook" panose="02040604050505020304" pitchFamily="18" charset="0"/>
              </a:rPr>
              <a:t>”</a:t>
            </a:r>
          </a:p>
          <a:p>
            <a:r>
              <a:rPr lang="en-US" sz="3200" dirty="0">
                <a:latin typeface="Century Schoolbook" panose="02040604050505020304" pitchFamily="18" charset="0"/>
              </a:rPr>
              <a:t>– Amelia  Acker (2018)</a:t>
            </a:r>
          </a:p>
        </p:txBody>
      </p:sp>
      <p:sp>
        <p:nvSpPr>
          <p:cNvPr id="5" name="Rectangle 4">
            <a:extLst>
              <a:ext uri="{FF2B5EF4-FFF2-40B4-BE49-F238E27FC236}">
                <a16:creationId xmlns:a16="http://schemas.microsoft.com/office/drawing/2014/main" id="{76923EC0-C739-6C4D-B347-173999900E79}"/>
              </a:ext>
            </a:extLst>
          </p:cNvPr>
          <p:cNvSpPr/>
          <p:nvPr/>
        </p:nvSpPr>
        <p:spPr>
          <a:xfrm>
            <a:off x="2609385" y="6169709"/>
            <a:ext cx="6096000" cy="646331"/>
          </a:xfrm>
          <a:prstGeom prst="rect">
            <a:avLst/>
          </a:prstGeom>
        </p:spPr>
        <p:txBody>
          <a:bodyPr>
            <a:spAutoFit/>
          </a:bodyPr>
          <a:lstStyle/>
          <a:p>
            <a:r>
              <a:rPr lang="en-US" dirty="0"/>
              <a:t>Amelia Acker, “Data Craft” (Data &amp; Society Research Institute, November 5, 2018), https://</a:t>
            </a:r>
            <a:r>
              <a:rPr lang="en-US" dirty="0" err="1"/>
              <a:t>datasociety.net</a:t>
            </a:r>
            <a:r>
              <a:rPr lang="en-US" dirty="0"/>
              <a:t>/output/data-craft/.</a:t>
            </a:r>
          </a:p>
        </p:txBody>
      </p:sp>
    </p:spTree>
    <p:extLst>
      <p:ext uri="{BB962C8B-B14F-4D97-AF65-F5344CB8AC3E}">
        <p14:creationId xmlns:p14="http://schemas.microsoft.com/office/powerpoint/2010/main" val="416024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20A92-C137-CC44-9C71-801D46E5451C}"/>
              </a:ext>
            </a:extLst>
          </p:cNvPr>
          <p:cNvSpPr>
            <a:spLocks noGrp="1"/>
          </p:cNvSpPr>
          <p:nvPr>
            <p:ph type="title"/>
          </p:nvPr>
        </p:nvSpPr>
        <p:spPr>
          <a:xfrm>
            <a:off x="561030" y="386065"/>
            <a:ext cx="11069940" cy="1325563"/>
          </a:xfrm>
        </p:spPr>
        <p:txBody>
          <a:bodyPr>
            <a:normAutofit fontScale="90000"/>
          </a:bodyPr>
          <a:lstStyle/>
          <a:p>
            <a:r>
              <a:rPr lang="en-US"/>
              <a:t>Information manipulators spread their message by influencing trending content and saturating hashtags</a:t>
            </a:r>
          </a:p>
        </p:txBody>
      </p:sp>
      <p:sp>
        <p:nvSpPr>
          <p:cNvPr id="3" name="Slide Number Placeholder 2">
            <a:extLst>
              <a:ext uri="{FF2B5EF4-FFF2-40B4-BE49-F238E27FC236}">
                <a16:creationId xmlns:a16="http://schemas.microsoft.com/office/drawing/2014/main" id="{A7D160A2-BE81-5442-8D45-416AAD25277E}"/>
              </a:ext>
            </a:extLst>
          </p:cNvPr>
          <p:cNvSpPr>
            <a:spLocks noGrp="1"/>
          </p:cNvSpPr>
          <p:nvPr>
            <p:ph type="sldNum" sz="quarter" idx="12"/>
          </p:nvPr>
        </p:nvSpPr>
        <p:spPr/>
        <p:txBody>
          <a:bodyPr/>
          <a:lstStyle/>
          <a:p>
            <a:fld id="{EDE91985-A632-1D4D-B6FC-C086B0CD5C3C}" type="slidenum">
              <a:rPr lang="en-US" smtClean="0"/>
              <a:t>9</a:t>
            </a:fld>
            <a:endParaRPr lang="en-US"/>
          </a:p>
        </p:txBody>
      </p:sp>
      <p:pic>
        <p:nvPicPr>
          <p:cNvPr id="5" name="Picture 4">
            <a:extLst>
              <a:ext uri="{FF2B5EF4-FFF2-40B4-BE49-F238E27FC236}">
                <a16:creationId xmlns:a16="http://schemas.microsoft.com/office/drawing/2014/main" id="{A3D2671D-02CA-2B41-ACC2-58F499B423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442" y="1999814"/>
            <a:ext cx="1459673" cy="2481444"/>
          </a:xfrm>
          <a:prstGeom prst="rect">
            <a:avLst/>
          </a:prstGeom>
        </p:spPr>
      </p:pic>
      <p:sp>
        <p:nvSpPr>
          <p:cNvPr id="6" name="TextBox 5">
            <a:extLst>
              <a:ext uri="{FF2B5EF4-FFF2-40B4-BE49-F238E27FC236}">
                <a16:creationId xmlns:a16="http://schemas.microsoft.com/office/drawing/2014/main" id="{56DF8C46-3B1F-9845-B046-36522DA56539}"/>
              </a:ext>
            </a:extLst>
          </p:cNvPr>
          <p:cNvSpPr txBox="1"/>
          <p:nvPr/>
        </p:nvSpPr>
        <p:spPr>
          <a:xfrm>
            <a:off x="759300" y="4584778"/>
            <a:ext cx="2179956" cy="369332"/>
          </a:xfrm>
          <a:prstGeom prst="rect">
            <a:avLst/>
          </a:prstGeom>
          <a:noFill/>
        </p:spPr>
        <p:txBody>
          <a:bodyPr wrap="none" rtlCol="0">
            <a:spAutoFit/>
          </a:bodyPr>
          <a:lstStyle/>
          <a:p>
            <a:r>
              <a:rPr lang="en-US" err="1"/>
              <a:t>Sockpuppet</a:t>
            </a:r>
            <a:r>
              <a:rPr lang="en-US"/>
              <a:t> accounts</a:t>
            </a:r>
          </a:p>
        </p:txBody>
      </p:sp>
      <p:pic>
        <p:nvPicPr>
          <p:cNvPr id="4" name="Picture 3">
            <a:extLst>
              <a:ext uri="{FF2B5EF4-FFF2-40B4-BE49-F238E27FC236}">
                <a16:creationId xmlns:a16="http://schemas.microsoft.com/office/drawing/2014/main" id="{EDBBC28E-25FD-8441-B7B9-D422BEFE34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15865" y="1407361"/>
            <a:ext cx="3434069" cy="3546749"/>
          </a:xfrm>
          <a:prstGeom prst="rect">
            <a:avLst/>
          </a:prstGeom>
        </p:spPr>
      </p:pic>
      <p:sp>
        <p:nvSpPr>
          <p:cNvPr id="7" name="TextBox 6">
            <a:extLst>
              <a:ext uri="{FF2B5EF4-FFF2-40B4-BE49-F238E27FC236}">
                <a16:creationId xmlns:a16="http://schemas.microsoft.com/office/drawing/2014/main" id="{10D89865-EE53-2945-854D-FA9D0BE500D3}"/>
              </a:ext>
            </a:extLst>
          </p:cNvPr>
          <p:cNvSpPr txBox="1"/>
          <p:nvPr/>
        </p:nvSpPr>
        <p:spPr>
          <a:xfrm>
            <a:off x="5177293" y="4590245"/>
            <a:ext cx="911211" cy="369332"/>
          </a:xfrm>
          <a:prstGeom prst="rect">
            <a:avLst/>
          </a:prstGeom>
          <a:noFill/>
        </p:spPr>
        <p:txBody>
          <a:bodyPr wrap="none" rtlCol="0">
            <a:spAutoFit/>
          </a:bodyPr>
          <a:lstStyle/>
          <a:p>
            <a:r>
              <a:rPr lang="en-US"/>
              <a:t>Botnets</a:t>
            </a:r>
          </a:p>
        </p:txBody>
      </p:sp>
      <p:sp>
        <p:nvSpPr>
          <p:cNvPr id="10" name="TextBox 9">
            <a:extLst>
              <a:ext uri="{FF2B5EF4-FFF2-40B4-BE49-F238E27FC236}">
                <a16:creationId xmlns:a16="http://schemas.microsoft.com/office/drawing/2014/main" id="{D54F3EBA-1EBD-4049-AD5A-DCA43458D217}"/>
              </a:ext>
            </a:extLst>
          </p:cNvPr>
          <p:cNvSpPr txBox="1"/>
          <p:nvPr/>
        </p:nvSpPr>
        <p:spPr>
          <a:xfrm>
            <a:off x="8610599" y="4584778"/>
            <a:ext cx="2452403" cy="369332"/>
          </a:xfrm>
          <a:prstGeom prst="rect">
            <a:avLst/>
          </a:prstGeom>
          <a:noFill/>
        </p:spPr>
        <p:txBody>
          <a:bodyPr wrap="none" rtlCol="0">
            <a:spAutoFit/>
          </a:bodyPr>
          <a:lstStyle/>
          <a:p>
            <a:r>
              <a:rPr lang="en-US"/>
              <a:t>Social media influencers</a:t>
            </a:r>
          </a:p>
        </p:txBody>
      </p:sp>
      <p:pic>
        <p:nvPicPr>
          <p:cNvPr id="12" name="Picture 11">
            <a:extLst>
              <a:ext uri="{FF2B5EF4-FFF2-40B4-BE49-F238E27FC236}">
                <a16:creationId xmlns:a16="http://schemas.microsoft.com/office/drawing/2014/main" id="{49194BE5-8154-6C4B-AC7F-ACF9225108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464960" y="1647547"/>
            <a:ext cx="1946839" cy="1297568"/>
          </a:xfrm>
          <a:prstGeom prst="rect">
            <a:avLst/>
          </a:prstGeom>
        </p:spPr>
      </p:pic>
      <p:pic>
        <p:nvPicPr>
          <p:cNvPr id="13" name="Picture 12">
            <a:extLst>
              <a:ext uri="{FF2B5EF4-FFF2-40B4-BE49-F238E27FC236}">
                <a16:creationId xmlns:a16="http://schemas.microsoft.com/office/drawing/2014/main" id="{11BF271E-D4BE-2F4E-B16B-849E2868D3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96645" y="1664761"/>
            <a:ext cx="1027909" cy="1558808"/>
          </a:xfrm>
          <a:prstGeom prst="rect">
            <a:avLst/>
          </a:prstGeom>
        </p:spPr>
      </p:pic>
      <p:pic>
        <p:nvPicPr>
          <p:cNvPr id="14" name="Picture 13">
            <a:extLst>
              <a:ext uri="{FF2B5EF4-FFF2-40B4-BE49-F238E27FC236}">
                <a16:creationId xmlns:a16="http://schemas.microsoft.com/office/drawing/2014/main" id="{5EC627B9-2C2C-944A-BF53-93D0280AF51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462052" y="3148561"/>
            <a:ext cx="2002360" cy="1332697"/>
          </a:xfrm>
          <a:prstGeom prst="rect">
            <a:avLst/>
          </a:prstGeom>
        </p:spPr>
      </p:pic>
      <p:pic>
        <p:nvPicPr>
          <p:cNvPr id="15" name="Picture 14">
            <a:extLst>
              <a:ext uri="{FF2B5EF4-FFF2-40B4-BE49-F238E27FC236}">
                <a16:creationId xmlns:a16="http://schemas.microsoft.com/office/drawing/2014/main" id="{73023F1E-DFF3-CF4B-B980-D963A2EA0D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32918" y="3372805"/>
            <a:ext cx="991636" cy="991636"/>
          </a:xfrm>
          <a:prstGeom prst="rect">
            <a:avLst/>
          </a:prstGeom>
        </p:spPr>
      </p:pic>
      <p:sp>
        <p:nvSpPr>
          <p:cNvPr id="18" name="Left Brace 17">
            <a:extLst>
              <a:ext uri="{FF2B5EF4-FFF2-40B4-BE49-F238E27FC236}">
                <a16:creationId xmlns:a16="http://schemas.microsoft.com/office/drawing/2014/main" id="{E8A2AA8F-2A5B-C44C-8CA6-43B3DCBD8F64}"/>
              </a:ext>
            </a:extLst>
          </p:cNvPr>
          <p:cNvSpPr/>
          <p:nvPr/>
        </p:nvSpPr>
        <p:spPr>
          <a:xfrm rot="16200000">
            <a:off x="3695531" y="2030842"/>
            <a:ext cx="369331" cy="6241792"/>
          </a:xfrm>
          <a:prstGeom prst="lef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04F77EF-8AA0-7C4C-B635-61875752F613}"/>
              </a:ext>
            </a:extLst>
          </p:cNvPr>
          <p:cNvSpPr txBox="1"/>
          <p:nvPr/>
        </p:nvSpPr>
        <p:spPr>
          <a:xfrm>
            <a:off x="1805974" y="5553925"/>
            <a:ext cx="4148443" cy="646331"/>
          </a:xfrm>
          <a:prstGeom prst="rect">
            <a:avLst/>
          </a:prstGeom>
          <a:noFill/>
        </p:spPr>
        <p:txBody>
          <a:bodyPr wrap="none" rtlCol="0">
            <a:spAutoFit/>
          </a:bodyPr>
          <a:lstStyle/>
          <a:p>
            <a:r>
              <a:rPr lang="en-US"/>
              <a:t>Legitimizing the message through metrics:</a:t>
            </a:r>
          </a:p>
          <a:p>
            <a:r>
              <a:rPr lang="en-US"/>
              <a:t>e.g., more likes, retweets, original posts</a:t>
            </a:r>
          </a:p>
        </p:txBody>
      </p:sp>
      <p:sp>
        <p:nvSpPr>
          <p:cNvPr id="20" name="Left Brace 19">
            <a:extLst>
              <a:ext uri="{FF2B5EF4-FFF2-40B4-BE49-F238E27FC236}">
                <a16:creationId xmlns:a16="http://schemas.microsoft.com/office/drawing/2014/main" id="{C30BF2DA-8153-B747-898A-9A34C604F7E9}"/>
              </a:ext>
            </a:extLst>
          </p:cNvPr>
          <p:cNvSpPr/>
          <p:nvPr/>
        </p:nvSpPr>
        <p:spPr>
          <a:xfrm rot="16200000">
            <a:off x="9601950" y="3303176"/>
            <a:ext cx="365124" cy="3692917"/>
          </a:xfrm>
          <a:prstGeom prst="leftBrace">
            <a:avLst/>
          </a:prstGeom>
          <a:solidFill>
            <a:schemeClr val="bg1"/>
          </a:solidFill>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7377D01D-F68B-404C-BE97-17D89D7F937D}"/>
              </a:ext>
            </a:extLst>
          </p:cNvPr>
          <p:cNvSpPr txBox="1"/>
          <p:nvPr/>
        </p:nvSpPr>
        <p:spPr>
          <a:xfrm>
            <a:off x="7938052" y="5532151"/>
            <a:ext cx="3692918" cy="646331"/>
          </a:xfrm>
          <a:prstGeom prst="rect">
            <a:avLst/>
          </a:prstGeom>
          <a:noFill/>
        </p:spPr>
        <p:txBody>
          <a:bodyPr wrap="square" rtlCol="0">
            <a:spAutoFit/>
          </a:bodyPr>
          <a:lstStyle/>
          <a:p>
            <a:r>
              <a:rPr lang="en-US"/>
              <a:t>Legitimizing the message through endorsement or denial</a:t>
            </a:r>
          </a:p>
        </p:txBody>
      </p:sp>
      <p:sp>
        <p:nvSpPr>
          <p:cNvPr id="22" name="TextBox 21">
            <a:extLst>
              <a:ext uri="{FF2B5EF4-FFF2-40B4-BE49-F238E27FC236}">
                <a16:creationId xmlns:a16="http://schemas.microsoft.com/office/drawing/2014/main" id="{BF589B74-146C-614F-8E07-E7EFDD2CD67D}"/>
              </a:ext>
            </a:extLst>
          </p:cNvPr>
          <p:cNvSpPr txBox="1"/>
          <p:nvPr/>
        </p:nvSpPr>
        <p:spPr>
          <a:xfrm>
            <a:off x="2977050" y="6233111"/>
            <a:ext cx="1913473" cy="369332"/>
          </a:xfrm>
          <a:prstGeom prst="rect">
            <a:avLst/>
          </a:prstGeom>
          <a:noFill/>
        </p:spPr>
        <p:txBody>
          <a:bodyPr wrap="none" rtlCol="0">
            <a:spAutoFit/>
          </a:bodyPr>
          <a:lstStyle/>
          <a:p>
            <a:r>
              <a:rPr lang="en-US" b="1"/>
              <a:t>Bandwagon effect</a:t>
            </a:r>
          </a:p>
        </p:txBody>
      </p:sp>
      <p:sp>
        <p:nvSpPr>
          <p:cNvPr id="23" name="TextBox 22">
            <a:extLst>
              <a:ext uri="{FF2B5EF4-FFF2-40B4-BE49-F238E27FC236}">
                <a16:creationId xmlns:a16="http://schemas.microsoft.com/office/drawing/2014/main" id="{0A81510D-EAD3-B24E-9667-100C3D0D40E3}"/>
              </a:ext>
            </a:extLst>
          </p:cNvPr>
          <p:cNvSpPr txBox="1"/>
          <p:nvPr/>
        </p:nvSpPr>
        <p:spPr>
          <a:xfrm>
            <a:off x="9099099" y="6234459"/>
            <a:ext cx="1370824" cy="369332"/>
          </a:xfrm>
          <a:prstGeom prst="rect">
            <a:avLst/>
          </a:prstGeom>
          <a:noFill/>
        </p:spPr>
        <p:txBody>
          <a:bodyPr wrap="none" rtlCol="0">
            <a:spAutoFit/>
          </a:bodyPr>
          <a:lstStyle/>
          <a:p>
            <a:r>
              <a:rPr lang="en-US" b="1"/>
              <a:t>Testimonials</a:t>
            </a:r>
          </a:p>
        </p:txBody>
      </p:sp>
    </p:spTree>
    <p:extLst>
      <p:ext uri="{BB962C8B-B14F-4D97-AF65-F5344CB8AC3E}">
        <p14:creationId xmlns:p14="http://schemas.microsoft.com/office/powerpoint/2010/main" val="1209963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3427</Words>
  <Application>Microsoft Macintosh PowerPoint</Application>
  <PresentationFormat>Widescreen</PresentationFormat>
  <Paragraphs>612</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Century Schoolbook</vt:lpstr>
      <vt:lpstr>Office Theme</vt:lpstr>
      <vt:lpstr>Source Hacking: Media Manipulation in Practice</vt:lpstr>
      <vt:lpstr>PowerPoint Presentation</vt:lpstr>
      <vt:lpstr>PowerPoint Presentation</vt:lpstr>
      <vt:lpstr>What is Source Hacking?</vt:lpstr>
      <vt:lpstr>Conspiracy theorists are not good conduits for spreading disinformation</vt:lpstr>
      <vt:lpstr>Source Hacking is an indirect method of targeting journalists</vt:lpstr>
      <vt:lpstr>Information manipulators create persuasive audiovisual materials, merging techniques of marketing and political propaganda</vt:lpstr>
      <vt:lpstr>Information manipulators employ Data Craft</vt:lpstr>
      <vt:lpstr>Information manipulators spread their message by influencing trending content and saturating hashtags</vt:lpstr>
      <vt:lpstr>We will cover case studies of four  source hacking techniques</vt:lpstr>
      <vt:lpstr>We will cover case studies of four  source hacking techniques</vt:lpstr>
      <vt:lpstr>We will cover case studies of four  source hacking techniques</vt:lpstr>
      <vt:lpstr>We will cover case studies of four  source hacking techniques</vt:lpstr>
      <vt:lpstr>We will cover case studies of four  source hacking techniques</vt:lpstr>
      <vt:lpstr>Viral Sloganeering</vt:lpstr>
      <vt:lpstr>Viral Sloganeering</vt:lpstr>
      <vt:lpstr>Subjects in “It’s OK To Be White” viral slogan</vt:lpstr>
      <vt:lpstr>“It’s OK To Be White”  viral slogan timeline</vt:lpstr>
      <vt:lpstr>Viral sloganeering: recommendations</vt:lpstr>
      <vt:lpstr>Leak Forgery</vt:lpstr>
      <vt:lpstr>Leak Forgery</vt:lpstr>
      <vt:lpstr>Subjects in the Macron Leak</vt:lpstr>
      <vt:lpstr>The Macron Leak timeline</vt:lpstr>
      <vt:lpstr>Leak forgery: recommendations</vt:lpstr>
      <vt:lpstr>Evidence Collages</vt:lpstr>
      <vt:lpstr>Evidence Collages</vt:lpstr>
      <vt:lpstr>Subjects in the evidence collage for the Charlottesville Unite the Right Rally</vt:lpstr>
      <vt:lpstr>Charlottesville Unite the Right Rally evidence collage timeline</vt:lpstr>
      <vt:lpstr>Problems with the data craft in this evidence collage</vt:lpstr>
      <vt:lpstr>Evidence collages: recommendations</vt:lpstr>
      <vt:lpstr>Keyword Squatting</vt:lpstr>
      <vt:lpstr>Keyword Squatting</vt:lpstr>
      <vt:lpstr>Subjects in Antifa social media accounts keyword squatting</vt:lpstr>
      <vt:lpstr>Antifa social media accounts timeline</vt:lpstr>
      <vt:lpstr>Keyword squatting: recommendations</vt:lpstr>
      <vt:lpstr>Summary</vt:lpstr>
      <vt:lpstr>Review</vt:lpstr>
      <vt:lpstr>Manipulation campaigns are a feature of contemporary social media</vt:lpstr>
      <vt:lpstr>We can combat source hacking</vt:lpstr>
      <vt:lpstr>Social media has vulnerabilities</vt:lpstr>
      <vt:lpstr>Backup Slides</vt:lpstr>
      <vt:lpstr>Information manipulators use data craft to successfully work around existing protection systems</vt:lpstr>
      <vt:lpstr>Subjects in “Jobs Not Mobs” viral slogan</vt:lpstr>
      <vt:lpstr>“Jobs Not Mobs” viral slogan timeline</vt:lpstr>
      <vt:lpstr>Subjects in the Waters Leak</vt:lpstr>
      <vt:lpstr>The Waters Leak timeline</vt:lpstr>
      <vt:lpstr>Subjects in the Pizzagate evidence collage</vt:lpstr>
      <vt:lpstr>Pizzagate evidence collage timeline</vt:lpstr>
      <vt:lpstr>A PizzaGate evidence collage</vt:lpstr>
      <vt:lpstr>Subjects in the Internet Research Agency’s keyword squatting</vt:lpstr>
      <vt:lpstr>Internet Research Agency keyword squatting 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Jones</dc:creator>
  <cp:lastModifiedBy>Shawn Jones</cp:lastModifiedBy>
  <cp:revision>2</cp:revision>
  <dcterms:created xsi:type="dcterms:W3CDTF">2020-09-16T23:15:39Z</dcterms:created>
  <dcterms:modified xsi:type="dcterms:W3CDTF">2020-09-23T16:10:42Z</dcterms:modified>
</cp:coreProperties>
</file>